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1" r:id="rId3"/>
    <p:sldId id="285" r:id="rId4"/>
    <p:sldId id="279" r:id="rId5"/>
    <p:sldId id="261" r:id="rId6"/>
    <p:sldId id="262" r:id="rId7"/>
    <p:sldId id="263" r:id="rId8"/>
    <p:sldId id="283" r:id="rId9"/>
    <p:sldId id="274" r:id="rId10"/>
    <p:sldId id="272" r:id="rId11"/>
    <p:sldId id="276" r:id="rId12"/>
    <p:sldId id="273" r:id="rId13"/>
    <p:sldId id="275" r:id="rId14"/>
    <p:sldId id="284" r:id="rId15"/>
    <p:sldId id="269" r:id="rId16"/>
    <p:sldId id="259" r:id="rId17"/>
    <p:sldId id="280" r:id="rId18"/>
    <p:sldId id="270" r:id="rId19"/>
    <p:sldId id="282" r:id="rId20"/>
    <p:sldId id="266" r:id="rId21"/>
    <p:sldId id="264" r:id="rId22"/>
    <p:sldId id="265"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D9979C-FA97-9A43-84B8-FA2BD7E279D1}">
          <p14:sldIdLst>
            <p14:sldId id="256"/>
            <p14:sldId id="281"/>
            <p14:sldId id="285"/>
            <p14:sldId id="279"/>
            <p14:sldId id="261"/>
            <p14:sldId id="262"/>
            <p14:sldId id="263"/>
          </p14:sldIdLst>
        </p14:section>
        <p14:section name="Untitled Section" id="{F0994D78-E65E-E14F-B046-076E3657DD4C}">
          <p14:sldIdLst>
            <p14:sldId id="283"/>
            <p14:sldId id="274"/>
            <p14:sldId id="272"/>
            <p14:sldId id="276"/>
            <p14:sldId id="273"/>
            <p14:sldId id="275"/>
          </p14:sldIdLst>
        </p14:section>
        <p14:section name="Untitled Section" id="{1BFFB2A8-9D4A-434F-BC37-0CC549D77BC6}">
          <p14:sldIdLst>
            <p14:sldId id="284"/>
            <p14:sldId id="269"/>
            <p14:sldId id="259"/>
            <p14:sldId id="280"/>
            <p14:sldId id="270"/>
          </p14:sldIdLst>
        </p14:section>
        <p14:section name="Usability Testing" id="{042D32D1-611C-4A4B-8BB9-80D5FAE017FB}">
          <p14:sldIdLst>
            <p14:sldId id="282"/>
            <p14:sldId id="266"/>
            <p14:sldId id="264"/>
            <p14:sldId id="265"/>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76697"/>
  </p:normalViewPr>
  <p:slideViewPr>
    <p:cSldViewPr snapToGrid="0" snapToObjects="1">
      <p:cViewPr varScale="1">
        <p:scale>
          <a:sx n="86" d="100"/>
          <a:sy n="86" d="100"/>
        </p:scale>
        <p:origin x="10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A92C-2EBC-B246-8347-2631083D67C4}"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5DE74F01-B992-6B4F-9F4D-7EC26E9DC2E3}">
      <dgm:prSet phldrT="[Text]"/>
      <dgm:spPr/>
      <dgm:t>
        <a:bodyPr/>
        <a:lstStyle/>
        <a:p>
          <a:r>
            <a:rPr lang="en-US" dirty="0" smtClean="0"/>
            <a:t>Day 1</a:t>
          </a:r>
          <a:endParaRPr lang="en-US" dirty="0"/>
        </a:p>
      </dgm:t>
    </dgm:pt>
    <dgm:pt modelId="{7F92289D-C8E3-8C41-AB32-0E25F3F5DBF1}" type="parTrans" cxnId="{2FC7F7D8-437B-1D49-9580-541F34844C46}">
      <dgm:prSet/>
      <dgm:spPr/>
      <dgm:t>
        <a:bodyPr/>
        <a:lstStyle/>
        <a:p>
          <a:endParaRPr lang="en-US"/>
        </a:p>
      </dgm:t>
    </dgm:pt>
    <dgm:pt modelId="{025EB7B2-50F1-D642-8F03-54B539BA2B3C}" type="sibTrans" cxnId="{2FC7F7D8-437B-1D49-9580-541F34844C46}">
      <dgm:prSet/>
      <dgm:spPr/>
      <dgm:t>
        <a:bodyPr/>
        <a:lstStyle/>
        <a:p>
          <a:endParaRPr lang="en-US"/>
        </a:p>
      </dgm:t>
    </dgm:pt>
    <dgm:pt modelId="{7057C10C-5EE9-2A4E-AAED-99DCD76067CB}">
      <dgm:prSet phldrT="[Text]"/>
      <dgm:spPr/>
      <dgm:t>
        <a:bodyPr/>
        <a:lstStyle/>
        <a:p>
          <a:pPr marL="57150" lvl="1" indent="0" algn="l" defTabSz="444500">
            <a:lnSpc>
              <a:spcPct val="90000"/>
            </a:lnSpc>
            <a:spcBef>
              <a:spcPct val="0"/>
            </a:spcBef>
            <a:spcAft>
              <a:spcPct val="15000"/>
            </a:spcAft>
            <a:buNone/>
          </a:pPr>
          <a:r>
            <a:rPr lang="en-US" dirty="0" smtClean="0">
              <a:solidFill>
                <a:schemeClr val="bg1"/>
              </a:solidFill>
              <a:effectLst/>
            </a:rPr>
            <a:t>Kickoff team meeting with key stakeholders to align goals and objectives</a:t>
          </a:r>
          <a:endParaRPr lang="en-US" dirty="0">
            <a:solidFill>
              <a:schemeClr val="bg1"/>
            </a:solidFill>
          </a:endParaRPr>
        </a:p>
      </dgm:t>
    </dgm:pt>
    <dgm:pt modelId="{09ED3B8F-B2D5-BA49-9037-595CE12670BE}" type="parTrans" cxnId="{EA4EB14A-B57B-3F4A-B6B9-4480A05FED73}">
      <dgm:prSet/>
      <dgm:spPr/>
      <dgm:t>
        <a:bodyPr/>
        <a:lstStyle/>
        <a:p>
          <a:endParaRPr lang="en-US"/>
        </a:p>
      </dgm:t>
    </dgm:pt>
    <dgm:pt modelId="{9807807B-FBF7-C24E-83F7-DD682FA55524}" type="sibTrans" cxnId="{EA4EB14A-B57B-3F4A-B6B9-4480A05FED73}">
      <dgm:prSet/>
      <dgm:spPr/>
      <dgm:t>
        <a:bodyPr/>
        <a:lstStyle/>
        <a:p>
          <a:endParaRPr lang="en-US"/>
        </a:p>
      </dgm:t>
    </dgm:pt>
    <dgm:pt modelId="{930DFF3A-2A03-AF48-8F97-FA9A7AC347A2}">
      <dgm:prSet/>
      <dgm:spPr/>
      <dgm:t>
        <a:bodyPr/>
        <a:lstStyle/>
        <a:p>
          <a:r>
            <a:rPr lang="en-US" dirty="0" smtClean="0">
              <a:solidFill>
                <a:schemeClr val="bg1"/>
              </a:solidFill>
              <a:effectLst/>
            </a:rPr>
            <a:t>Encourage stakeholder participation in the research planning and/or execution</a:t>
          </a:r>
          <a:endParaRPr lang="en-US" dirty="0"/>
        </a:p>
      </dgm:t>
    </dgm:pt>
    <dgm:pt modelId="{D6561D95-4AEC-7448-AC50-9FA192DDFEB0}" type="parTrans" cxnId="{0916275C-6E1D-ED49-AD7F-7C4DCBAB0693}">
      <dgm:prSet/>
      <dgm:spPr/>
      <dgm:t>
        <a:bodyPr/>
        <a:lstStyle/>
        <a:p>
          <a:endParaRPr lang="en-US"/>
        </a:p>
      </dgm:t>
    </dgm:pt>
    <dgm:pt modelId="{6CB5CEFC-1D40-6B4F-8411-0C5305D9B51D}" type="sibTrans" cxnId="{0916275C-6E1D-ED49-AD7F-7C4DCBAB0693}">
      <dgm:prSet/>
      <dgm:spPr/>
      <dgm:t>
        <a:bodyPr/>
        <a:lstStyle/>
        <a:p>
          <a:endParaRPr lang="en-US"/>
        </a:p>
      </dgm:t>
    </dgm:pt>
    <dgm:pt modelId="{93D0872F-AC81-2743-9FD3-4C5FD78CDACE}">
      <dgm:prSet phldrT="[Text]"/>
      <dgm:spPr/>
      <dgm:t>
        <a:bodyPr/>
        <a:lstStyle/>
        <a:p>
          <a:endParaRPr lang="en-US" dirty="0"/>
        </a:p>
      </dgm:t>
    </dgm:pt>
    <dgm:pt modelId="{B9312CB5-EE77-E649-A223-36F0F5CF2DFC}" type="parTrans" cxnId="{5F2412C9-BAA1-9741-BA7A-E7A4CC1C53B2}">
      <dgm:prSet/>
      <dgm:spPr/>
      <dgm:t>
        <a:bodyPr/>
        <a:lstStyle/>
        <a:p>
          <a:endParaRPr lang="en-US"/>
        </a:p>
      </dgm:t>
    </dgm:pt>
    <dgm:pt modelId="{E679013A-5B4F-8F41-87AA-B06783388971}" type="sibTrans" cxnId="{5F2412C9-BAA1-9741-BA7A-E7A4CC1C53B2}">
      <dgm:prSet/>
      <dgm:spPr/>
      <dgm:t>
        <a:bodyPr/>
        <a:lstStyle/>
        <a:p>
          <a:endParaRPr lang="en-US"/>
        </a:p>
      </dgm:t>
    </dgm:pt>
    <dgm:pt modelId="{45CC627F-AD16-A24D-83DE-DC237900790E}">
      <dgm:prSet phldrT="[Text]"/>
      <dgm:spPr/>
      <dgm:t>
        <a:bodyPr/>
        <a:lstStyle/>
        <a:p>
          <a:r>
            <a:rPr lang="en-US" dirty="0" smtClean="0">
              <a:solidFill>
                <a:schemeClr val="bg1"/>
              </a:solidFill>
              <a:effectLst/>
            </a:rPr>
            <a:t>Determine the customer pain points associated with the new feature</a:t>
          </a:r>
          <a:endParaRPr lang="en-US" dirty="0">
            <a:solidFill>
              <a:schemeClr val="bg1"/>
            </a:solidFill>
          </a:endParaRPr>
        </a:p>
      </dgm:t>
    </dgm:pt>
    <dgm:pt modelId="{B1440011-9787-FE44-B4C3-22593CE5E88D}" type="parTrans" cxnId="{58F45B4C-1402-DD4D-8A94-4526E5BA9B7C}">
      <dgm:prSet/>
      <dgm:spPr/>
      <dgm:t>
        <a:bodyPr/>
        <a:lstStyle/>
        <a:p>
          <a:endParaRPr lang="en-US"/>
        </a:p>
      </dgm:t>
    </dgm:pt>
    <dgm:pt modelId="{9F67C287-09F7-2640-B9E6-C4C7410BC0BE}" type="sibTrans" cxnId="{58F45B4C-1402-DD4D-8A94-4526E5BA9B7C}">
      <dgm:prSet/>
      <dgm:spPr/>
      <dgm:t>
        <a:bodyPr/>
        <a:lstStyle/>
        <a:p>
          <a:endParaRPr lang="en-US"/>
        </a:p>
      </dgm:t>
    </dgm:pt>
    <dgm:pt modelId="{8BEBCB5A-B7C8-B847-8067-3AEDCED8E609}">
      <dgm:prSet/>
      <dgm:spPr/>
      <dgm:t>
        <a:bodyPr/>
        <a:lstStyle/>
        <a:p>
          <a:r>
            <a:rPr lang="en-US" dirty="0" smtClean="0"/>
            <a:t>Day</a:t>
          </a:r>
          <a:r>
            <a:rPr lang="en-US" baseline="0" dirty="0" smtClean="0"/>
            <a:t> 30</a:t>
          </a:r>
          <a:endParaRPr lang="en-US" dirty="0"/>
        </a:p>
      </dgm:t>
    </dgm:pt>
    <dgm:pt modelId="{C6F1F694-D934-404C-98A3-BD947FA2B6C2}" type="parTrans" cxnId="{0F9B958A-F40E-0C4D-9060-9334F4542E9B}">
      <dgm:prSet/>
      <dgm:spPr/>
      <dgm:t>
        <a:bodyPr/>
        <a:lstStyle/>
        <a:p>
          <a:endParaRPr lang="en-US"/>
        </a:p>
      </dgm:t>
    </dgm:pt>
    <dgm:pt modelId="{CC218EE8-5B4A-7144-9F5F-CEAF31B9B1C2}" type="sibTrans" cxnId="{0F9B958A-F40E-0C4D-9060-9334F4542E9B}">
      <dgm:prSet/>
      <dgm:spPr/>
      <dgm:t>
        <a:bodyPr/>
        <a:lstStyle/>
        <a:p>
          <a:endParaRPr lang="en-US"/>
        </a:p>
      </dgm:t>
    </dgm:pt>
    <dgm:pt modelId="{A6122F7F-6926-6841-9E8E-D2E62AAD21FA}">
      <dgm:prSet/>
      <dgm:spPr/>
      <dgm:t>
        <a:bodyPr/>
        <a:lstStyle/>
        <a:p>
          <a:r>
            <a:rPr lang="en-US" dirty="0" smtClean="0">
              <a:solidFill>
                <a:schemeClr val="bg1"/>
              </a:solidFill>
              <a:effectLst/>
            </a:rPr>
            <a:t>Brainstorm with team</a:t>
          </a:r>
          <a:r>
            <a:rPr lang="en-US" baseline="0" dirty="0" smtClean="0">
              <a:solidFill>
                <a:schemeClr val="bg1"/>
              </a:solidFill>
              <a:effectLst/>
            </a:rPr>
            <a:t> and key s</a:t>
          </a:r>
          <a:r>
            <a:rPr lang="en-US" dirty="0" smtClean="0">
              <a:solidFill>
                <a:schemeClr val="bg1"/>
              </a:solidFill>
              <a:effectLst/>
            </a:rPr>
            <a:t>takeholders on the most effective solutions </a:t>
          </a:r>
          <a:endParaRPr lang="en-US" dirty="0">
            <a:solidFill>
              <a:schemeClr val="bg1"/>
            </a:solidFill>
          </a:endParaRPr>
        </a:p>
      </dgm:t>
    </dgm:pt>
    <dgm:pt modelId="{DD84B596-AA37-4A40-9DE2-760A1A377BCD}" type="parTrans" cxnId="{FDFCC954-FA54-1542-BFEA-E86BA3C721EF}">
      <dgm:prSet/>
      <dgm:spPr/>
      <dgm:t>
        <a:bodyPr/>
        <a:lstStyle/>
        <a:p>
          <a:endParaRPr lang="en-US"/>
        </a:p>
      </dgm:t>
    </dgm:pt>
    <dgm:pt modelId="{00E21727-54CC-4A44-A49E-081887A6D230}" type="sibTrans" cxnId="{FDFCC954-FA54-1542-BFEA-E86BA3C721EF}">
      <dgm:prSet/>
      <dgm:spPr/>
      <dgm:t>
        <a:bodyPr/>
        <a:lstStyle/>
        <a:p>
          <a:endParaRPr lang="en-US"/>
        </a:p>
      </dgm:t>
    </dgm:pt>
    <dgm:pt modelId="{5A9B4303-F127-8843-ACAC-582B9AEF54DC}">
      <dgm:prSet/>
      <dgm:spPr/>
      <dgm:t>
        <a:bodyPr/>
        <a:lstStyle/>
        <a:p>
          <a:r>
            <a:rPr lang="en-US" dirty="0" smtClean="0">
              <a:solidFill>
                <a:schemeClr val="bg1"/>
              </a:solidFill>
              <a:effectLst/>
            </a:rPr>
            <a:t>discussing research findings to help determine the best next steps and recommendations</a:t>
          </a:r>
        </a:p>
      </dgm:t>
    </dgm:pt>
    <dgm:pt modelId="{A45945E9-3E9C-3B4A-B5EF-F0745597C1BD}" type="parTrans" cxnId="{272FC84E-7A22-0140-9629-2A181E9CC5CE}">
      <dgm:prSet/>
      <dgm:spPr/>
      <dgm:t>
        <a:bodyPr/>
        <a:lstStyle/>
        <a:p>
          <a:endParaRPr lang="en-US"/>
        </a:p>
      </dgm:t>
    </dgm:pt>
    <dgm:pt modelId="{8499B3A6-1632-BB4B-8F1A-06747FF2BD2A}" type="sibTrans" cxnId="{272FC84E-7A22-0140-9629-2A181E9CC5CE}">
      <dgm:prSet/>
      <dgm:spPr/>
      <dgm:t>
        <a:bodyPr/>
        <a:lstStyle/>
        <a:p>
          <a:endParaRPr lang="en-US"/>
        </a:p>
      </dgm:t>
    </dgm:pt>
    <dgm:pt modelId="{E97F6A87-28A0-EF41-BF88-7ACF2E39CABB}">
      <dgm:prSet/>
      <dgm:spPr/>
      <dgm:t>
        <a:bodyPr/>
        <a:lstStyle/>
        <a:p>
          <a:r>
            <a:rPr lang="en-US" dirty="0" smtClean="0">
              <a:solidFill>
                <a:schemeClr val="bg1"/>
              </a:solidFill>
              <a:effectLst/>
            </a:rPr>
            <a:t>Leverage on call centers’ existing platform, technology and metrics</a:t>
          </a:r>
        </a:p>
      </dgm:t>
    </dgm:pt>
    <dgm:pt modelId="{A4C6FC52-D1CA-9649-8CC5-0C99F068398A}" type="parTrans" cxnId="{F1A4DE6A-9078-1345-A525-5DBCE5FAB620}">
      <dgm:prSet/>
      <dgm:spPr/>
      <dgm:t>
        <a:bodyPr/>
        <a:lstStyle/>
        <a:p>
          <a:endParaRPr lang="en-US"/>
        </a:p>
      </dgm:t>
    </dgm:pt>
    <dgm:pt modelId="{E37A44C9-3E3F-0A4A-B419-3BC0B92239F9}" type="sibTrans" cxnId="{F1A4DE6A-9078-1345-A525-5DBCE5FAB620}">
      <dgm:prSet/>
      <dgm:spPr/>
      <dgm:t>
        <a:bodyPr/>
        <a:lstStyle/>
        <a:p>
          <a:endParaRPr lang="en-US"/>
        </a:p>
      </dgm:t>
    </dgm:pt>
    <dgm:pt modelId="{52AD9AB0-9A24-3844-9DB3-795AF9E85889}" type="pres">
      <dgm:prSet presAssocID="{7AF3A92C-2EBC-B246-8347-2631083D67C4}" presName="linearFlow" presStyleCnt="0">
        <dgm:presLayoutVars>
          <dgm:dir/>
          <dgm:animLvl val="lvl"/>
          <dgm:resizeHandles val="exact"/>
        </dgm:presLayoutVars>
      </dgm:prSet>
      <dgm:spPr/>
      <dgm:t>
        <a:bodyPr/>
        <a:lstStyle/>
        <a:p>
          <a:endParaRPr lang="en-US"/>
        </a:p>
      </dgm:t>
    </dgm:pt>
    <dgm:pt modelId="{ACC691B6-4FBE-A246-A8CA-684229E4C95A}" type="pres">
      <dgm:prSet presAssocID="{5DE74F01-B992-6B4F-9F4D-7EC26E9DC2E3}" presName="composite" presStyleCnt="0"/>
      <dgm:spPr/>
    </dgm:pt>
    <dgm:pt modelId="{BE7BA6EA-F407-4546-A904-4EBDD9D19236}" type="pres">
      <dgm:prSet presAssocID="{5DE74F01-B992-6B4F-9F4D-7EC26E9DC2E3}" presName="parentText" presStyleLbl="alignNode1" presStyleIdx="0" presStyleCnt="3">
        <dgm:presLayoutVars>
          <dgm:chMax val="1"/>
          <dgm:bulletEnabled val="1"/>
        </dgm:presLayoutVars>
      </dgm:prSet>
      <dgm:spPr/>
      <dgm:t>
        <a:bodyPr/>
        <a:lstStyle/>
        <a:p>
          <a:endParaRPr lang="en-US"/>
        </a:p>
      </dgm:t>
    </dgm:pt>
    <dgm:pt modelId="{69CBFA92-F71A-EB46-9DFB-83DBC7DB56CF}" type="pres">
      <dgm:prSet presAssocID="{5DE74F01-B992-6B4F-9F4D-7EC26E9DC2E3}" presName="descendantText" presStyleLbl="alignAcc1" presStyleIdx="0" presStyleCnt="3">
        <dgm:presLayoutVars>
          <dgm:bulletEnabled val="1"/>
        </dgm:presLayoutVars>
      </dgm:prSet>
      <dgm:spPr/>
      <dgm:t>
        <a:bodyPr/>
        <a:lstStyle/>
        <a:p>
          <a:endParaRPr lang="en-US"/>
        </a:p>
      </dgm:t>
    </dgm:pt>
    <dgm:pt modelId="{55D1B539-9348-1E46-AA2A-B5BCA24B8FCA}" type="pres">
      <dgm:prSet presAssocID="{025EB7B2-50F1-D642-8F03-54B539BA2B3C}" presName="sp" presStyleCnt="0"/>
      <dgm:spPr/>
    </dgm:pt>
    <dgm:pt modelId="{60C3C21B-26E3-E24A-A933-58BF4F0E92DF}" type="pres">
      <dgm:prSet presAssocID="{93D0872F-AC81-2743-9FD3-4C5FD78CDACE}" presName="composite" presStyleCnt="0"/>
      <dgm:spPr/>
    </dgm:pt>
    <dgm:pt modelId="{C56B21BA-734F-FA42-9806-BAC5595D8EBB}" type="pres">
      <dgm:prSet presAssocID="{93D0872F-AC81-2743-9FD3-4C5FD78CDACE}" presName="parentText" presStyleLbl="alignNode1" presStyleIdx="1" presStyleCnt="3">
        <dgm:presLayoutVars>
          <dgm:chMax val="1"/>
          <dgm:bulletEnabled val="1"/>
        </dgm:presLayoutVars>
      </dgm:prSet>
      <dgm:spPr/>
      <dgm:t>
        <a:bodyPr/>
        <a:lstStyle/>
        <a:p>
          <a:endParaRPr lang="en-US"/>
        </a:p>
      </dgm:t>
    </dgm:pt>
    <dgm:pt modelId="{39F9226E-B8EA-1240-BB84-2B990A81ADE7}" type="pres">
      <dgm:prSet presAssocID="{93D0872F-AC81-2743-9FD3-4C5FD78CDACE}" presName="descendantText" presStyleLbl="alignAcc1" presStyleIdx="1" presStyleCnt="3">
        <dgm:presLayoutVars>
          <dgm:bulletEnabled val="1"/>
        </dgm:presLayoutVars>
      </dgm:prSet>
      <dgm:spPr/>
      <dgm:t>
        <a:bodyPr/>
        <a:lstStyle/>
        <a:p>
          <a:endParaRPr lang="en-US"/>
        </a:p>
      </dgm:t>
    </dgm:pt>
    <dgm:pt modelId="{BC6BF08E-ADA9-3E4D-BEA3-FA910A82157A}" type="pres">
      <dgm:prSet presAssocID="{E679013A-5B4F-8F41-87AA-B06783388971}" presName="sp" presStyleCnt="0"/>
      <dgm:spPr/>
    </dgm:pt>
    <dgm:pt modelId="{485263C3-0268-9849-B4F2-F7B8B5055E25}" type="pres">
      <dgm:prSet presAssocID="{8BEBCB5A-B7C8-B847-8067-3AEDCED8E609}" presName="composite" presStyleCnt="0"/>
      <dgm:spPr/>
    </dgm:pt>
    <dgm:pt modelId="{6A75ECEA-006C-904B-858B-AB7D09CDA9F1}" type="pres">
      <dgm:prSet presAssocID="{8BEBCB5A-B7C8-B847-8067-3AEDCED8E609}" presName="parentText" presStyleLbl="alignNode1" presStyleIdx="2" presStyleCnt="3">
        <dgm:presLayoutVars>
          <dgm:chMax val="1"/>
          <dgm:bulletEnabled val="1"/>
        </dgm:presLayoutVars>
      </dgm:prSet>
      <dgm:spPr/>
      <dgm:t>
        <a:bodyPr/>
        <a:lstStyle/>
        <a:p>
          <a:endParaRPr lang="en-US"/>
        </a:p>
      </dgm:t>
    </dgm:pt>
    <dgm:pt modelId="{9528DD0A-9364-7349-BDD9-A6351D7FCFE3}" type="pres">
      <dgm:prSet presAssocID="{8BEBCB5A-B7C8-B847-8067-3AEDCED8E609}" presName="descendantText" presStyleLbl="alignAcc1" presStyleIdx="2" presStyleCnt="3">
        <dgm:presLayoutVars>
          <dgm:bulletEnabled val="1"/>
        </dgm:presLayoutVars>
      </dgm:prSet>
      <dgm:spPr/>
      <dgm:t>
        <a:bodyPr/>
        <a:lstStyle/>
        <a:p>
          <a:endParaRPr lang="en-US"/>
        </a:p>
      </dgm:t>
    </dgm:pt>
  </dgm:ptLst>
  <dgm:cxnLst>
    <dgm:cxn modelId="{171185D4-DC27-7742-AC2A-170D556696CC}" type="presOf" srcId="{93D0872F-AC81-2743-9FD3-4C5FD78CDACE}" destId="{C56B21BA-734F-FA42-9806-BAC5595D8EBB}" srcOrd="0" destOrd="0" presId="urn:microsoft.com/office/officeart/2005/8/layout/chevron2"/>
    <dgm:cxn modelId="{F43D2293-CB82-7047-A530-BD8E0C5BEBE7}" type="presOf" srcId="{E97F6A87-28A0-EF41-BF88-7ACF2E39CABB}" destId="{39F9226E-B8EA-1240-BB84-2B990A81ADE7}" srcOrd="0" destOrd="1" presId="urn:microsoft.com/office/officeart/2005/8/layout/chevron2"/>
    <dgm:cxn modelId="{13B54582-C2EC-B549-A0E5-DD20AF8A75AC}" type="presOf" srcId="{930DFF3A-2A03-AF48-8F97-FA9A7AC347A2}" destId="{69CBFA92-F71A-EB46-9DFB-83DBC7DB56CF}" srcOrd="0" destOrd="1" presId="urn:microsoft.com/office/officeart/2005/8/layout/chevron2"/>
    <dgm:cxn modelId="{8BC8DBC4-1465-D64B-8FCD-A78679162AD2}" type="presOf" srcId="{A6122F7F-6926-6841-9E8E-D2E62AAD21FA}" destId="{9528DD0A-9364-7349-BDD9-A6351D7FCFE3}" srcOrd="0" destOrd="0" presId="urn:microsoft.com/office/officeart/2005/8/layout/chevron2"/>
    <dgm:cxn modelId="{0A397F1D-FB20-344C-8DE1-AA74A4EAF04C}" type="presOf" srcId="{5DE74F01-B992-6B4F-9F4D-7EC26E9DC2E3}" destId="{BE7BA6EA-F407-4546-A904-4EBDD9D19236}" srcOrd="0" destOrd="0" presId="urn:microsoft.com/office/officeart/2005/8/layout/chevron2"/>
    <dgm:cxn modelId="{EA4EB14A-B57B-3F4A-B6B9-4480A05FED73}" srcId="{5DE74F01-B992-6B4F-9F4D-7EC26E9DC2E3}" destId="{7057C10C-5EE9-2A4E-AAED-99DCD76067CB}" srcOrd="0" destOrd="0" parTransId="{09ED3B8F-B2D5-BA49-9037-595CE12670BE}" sibTransId="{9807807B-FBF7-C24E-83F7-DD682FA55524}"/>
    <dgm:cxn modelId="{2FC7F7D8-437B-1D49-9580-541F34844C46}" srcId="{7AF3A92C-2EBC-B246-8347-2631083D67C4}" destId="{5DE74F01-B992-6B4F-9F4D-7EC26E9DC2E3}" srcOrd="0" destOrd="0" parTransId="{7F92289D-C8E3-8C41-AB32-0E25F3F5DBF1}" sibTransId="{025EB7B2-50F1-D642-8F03-54B539BA2B3C}"/>
    <dgm:cxn modelId="{6F34CFCF-3DCF-774A-94C4-A5F77CBD2284}" type="presOf" srcId="{7057C10C-5EE9-2A4E-AAED-99DCD76067CB}" destId="{69CBFA92-F71A-EB46-9DFB-83DBC7DB56CF}" srcOrd="0" destOrd="0" presId="urn:microsoft.com/office/officeart/2005/8/layout/chevron2"/>
    <dgm:cxn modelId="{D52D1248-855D-6945-AC89-A95714D8D9FC}" type="presOf" srcId="{5A9B4303-F127-8843-ACAC-582B9AEF54DC}" destId="{9528DD0A-9364-7349-BDD9-A6351D7FCFE3}" srcOrd="0" destOrd="1" presId="urn:microsoft.com/office/officeart/2005/8/layout/chevron2"/>
    <dgm:cxn modelId="{5F2412C9-BAA1-9741-BA7A-E7A4CC1C53B2}" srcId="{7AF3A92C-2EBC-B246-8347-2631083D67C4}" destId="{93D0872F-AC81-2743-9FD3-4C5FD78CDACE}" srcOrd="1" destOrd="0" parTransId="{B9312CB5-EE77-E649-A223-36F0F5CF2DFC}" sibTransId="{E679013A-5B4F-8F41-87AA-B06783388971}"/>
    <dgm:cxn modelId="{F1A4DE6A-9078-1345-A525-5DBCE5FAB620}" srcId="{93D0872F-AC81-2743-9FD3-4C5FD78CDACE}" destId="{E97F6A87-28A0-EF41-BF88-7ACF2E39CABB}" srcOrd="1" destOrd="0" parTransId="{A4C6FC52-D1CA-9649-8CC5-0C99F068398A}" sibTransId="{E37A44C9-3E3F-0A4A-B419-3BC0B92239F9}"/>
    <dgm:cxn modelId="{272FC84E-7A22-0140-9629-2A181E9CC5CE}" srcId="{8BEBCB5A-B7C8-B847-8067-3AEDCED8E609}" destId="{5A9B4303-F127-8843-ACAC-582B9AEF54DC}" srcOrd="1" destOrd="0" parTransId="{A45945E9-3E9C-3B4A-B5EF-F0745597C1BD}" sibTransId="{8499B3A6-1632-BB4B-8F1A-06747FF2BD2A}"/>
    <dgm:cxn modelId="{00FDC085-8598-1344-B8EE-F270A1E959D1}" type="presOf" srcId="{7AF3A92C-2EBC-B246-8347-2631083D67C4}" destId="{52AD9AB0-9A24-3844-9DB3-795AF9E85889}" srcOrd="0" destOrd="0" presId="urn:microsoft.com/office/officeart/2005/8/layout/chevron2"/>
    <dgm:cxn modelId="{0916275C-6E1D-ED49-AD7F-7C4DCBAB0693}" srcId="{5DE74F01-B992-6B4F-9F4D-7EC26E9DC2E3}" destId="{930DFF3A-2A03-AF48-8F97-FA9A7AC347A2}" srcOrd="1" destOrd="0" parTransId="{D6561D95-4AEC-7448-AC50-9FA192DDFEB0}" sibTransId="{6CB5CEFC-1D40-6B4F-8411-0C5305D9B51D}"/>
    <dgm:cxn modelId="{1DD429BD-1758-0D40-985D-EBA90935265C}" type="presOf" srcId="{45CC627F-AD16-A24D-83DE-DC237900790E}" destId="{39F9226E-B8EA-1240-BB84-2B990A81ADE7}" srcOrd="0" destOrd="0" presId="urn:microsoft.com/office/officeart/2005/8/layout/chevron2"/>
    <dgm:cxn modelId="{58F45B4C-1402-DD4D-8A94-4526E5BA9B7C}" srcId="{93D0872F-AC81-2743-9FD3-4C5FD78CDACE}" destId="{45CC627F-AD16-A24D-83DE-DC237900790E}" srcOrd="0" destOrd="0" parTransId="{B1440011-9787-FE44-B4C3-22593CE5E88D}" sibTransId="{9F67C287-09F7-2640-B9E6-C4C7410BC0BE}"/>
    <dgm:cxn modelId="{0F9B958A-F40E-0C4D-9060-9334F4542E9B}" srcId="{7AF3A92C-2EBC-B246-8347-2631083D67C4}" destId="{8BEBCB5A-B7C8-B847-8067-3AEDCED8E609}" srcOrd="2" destOrd="0" parTransId="{C6F1F694-D934-404C-98A3-BD947FA2B6C2}" sibTransId="{CC218EE8-5B4A-7144-9F5F-CEAF31B9B1C2}"/>
    <dgm:cxn modelId="{67CFDC59-A40F-FB4C-839E-C471CA1F7282}" type="presOf" srcId="{8BEBCB5A-B7C8-B847-8067-3AEDCED8E609}" destId="{6A75ECEA-006C-904B-858B-AB7D09CDA9F1}" srcOrd="0" destOrd="0" presId="urn:microsoft.com/office/officeart/2005/8/layout/chevron2"/>
    <dgm:cxn modelId="{FDFCC954-FA54-1542-BFEA-E86BA3C721EF}" srcId="{8BEBCB5A-B7C8-B847-8067-3AEDCED8E609}" destId="{A6122F7F-6926-6841-9E8E-D2E62AAD21FA}" srcOrd="0" destOrd="0" parTransId="{DD84B596-AA37-4A40-9DE2-760A1A377BCD}" sibTransId="{00E21727-54CC-4A44-A49E-081887A6D230}"/>
    <dgm:cxn modelId="{7CBD00E5-83F8-9246-A9CE-D72BCD3A475C}" type="presParOf" srcId="{52AD9AB0-9A24-3844-9DB3-795AF9E85889}" destId="{ACC691B6-4FBE-A246-A8CA-684229E4C95A}" srcOrd="0" destOrd="0" presId="urn:microsoft.com/office/officeart/2005/8/layout/chevron2"/>
    <dgm:cxn modelId="{258D5BDF-CA56-FF48-A48D-B050CAEB6475}" type="presParOf" srcId="{ACC691B6-4FBE-A246-A8CA-684229E4C95A}" destId="{BE7BA6EA-F407-4546-A904-4EBDD9D19236}" srcOrd="0" destOrd="0" presId="urn:microsoft.com/office/officeart/2005/8/layout/chevron2"/>
    <dgm:cxn modelId="{ED5C7327-1738-164A-B504-A35B2880CD35}" type="presParOf" srcId="{ACC691B6-4FBE-A246-A8CA-684229E4C95A}" destId="{69CBFA92-F71A-EB46-9DFB-83DBC7DB56CF}" srcOrd="1" destOrd="0" presId="urn:microsoft.com/office/officeart/2005/8/layout/chevron2"/>
    <dgm:cxn modelId="{1AB9D0F4-2E62-3F40-BEB4-D09C37797C2C}" type="presParOf" srcId="{52AD9AB0-9A24-3844-9DB3-795AF9E85889}" destId="{55D1B539-9348-1E46-AA2A-B5BCA24B8FCA}" srcOrd="1" destOrd="0" presId="urn:microsoft.com/office/officeart/2005/8/layout/chevron2"/>
    <dgm:cxn modelId="{EDB7891A-2420-D444-891C-B39B9AD0CBAE}" type="presParOf" srcId="{52AD9AB0-9A24-3844-9DB3-795AF9E85889}" destId="{60C3C21B-26E3-E24A-A933-58BF4F0E92DF}" srcOrd="2" destOrd="0" presId="urn:microsoft.com/office/officeart/2005/8/layout/chevron2"/>
    <dgm:cxn modelId="{58934FC6-AB6E-8940-9430-BABC008AAE9C}" type="presParOf" srcId="{60C3C21B-26E3-E24A-A933-58BF4F0E92DF}" destId="{C56B21BA-734F-FA42-9806-BAC5595D8EBB}" srcOrd="0" destOrd="0" presId="urn:microsoft.com/office/officeart/2005/8/layout/chevron2"/>
    <dgm:cxn modelId="{C2A5727E-CE1B-5946-856F-543A9670DE73}" type="presParOf" srcId="{60C3C21B-26E3-E24A-A933-58BF4F0E92DF}" destId="{39F9226E-B8EA-1240-BB84-2B990A81ADE7}" srcOrd="1" destOrd="0" presId="urn:microsoft.com/office/officeart/2005/8/layout/chevron2"/>
    <dgm:cxn modelId="{23D80914-1040-A04C-8B46-6A43819F7863}" type="presParOf" srcId="{52AD9AB0-9A24-3844-9DB3-795AF9E85889}" destId="{BC6BF08E-ADA9-3E4D-BEA3-FA910A82157A}" srcOrd="3" destOrd="0" presId="urn:microsoft.com/office/officeart/2005/8/layout/chevron2"/>
    <dgm:cxn modelId="{60584F58-E916-C444-8678-B634A9037432}" type="presParOf" srcId="{52AD9AB0-9A24-3844-9DB3-795AF9E85889}" destId="{485263C3-0268-9849-B4F2-F7B8B5055E25}" srcOrd="4" destOrd="0" presId="urn:microsoft.com/office/officeart/2005/8/layout/chevron2"/>
    <dgm:cxn modelId="{533D526D-C50C-A842-8592-EE3C5B88ADD0}" type="presParOf" srcId="{485263C3-0268-9849-B4F2-F7B8B5055E25}" destId="{6A75ECEA-006C-904B-858B-AB7D09CDA9F1}" srcOrd="0" destOrd="0" presId="urn:microsoft.com/office/officeart/2005/8/layout/chevron2"/>
    <dgm:cxn modelId="{2931B4BB-4B63-8745-B331-37B7BB54A409}" type="presParOf" srcId="{485263C3-0268-9849-B4F2-F7B8B5055E25}" destId="{9528DD0A-9364-7349-BDD9-A6351D7FCFE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1C2280-589E-C548-B29B-D54DE56B3752}" type="doc">
      <dgm:prSet loTypeId="urn:microsoft.com/office/officeart/2005/8/layout/vList4" loCatId="" qsTypeId="urn:microsoft.com/office/officeart/2005/8/quickstyle/simple4" qsCatId="simple" csTypeId="urn:microsoft.com/office/officeart/2005/8/colors/accent1_2" csCatId="accent1" phldr="1"/>
      <dgm:spPr/>
      <dgm:t>
        <a:bodyPr/>
        <a:lstStyle/>
        <a:p>
          <a:endParaRPr lang="en-US"/>
        </a:p>
      </dgm:t>
    </dgm:pt>
    <dgm:pt modelId="{87BEF07C-490D-4D48-ACBF-20D00E1394EE}">
      <dgm:prSet phldrT="[Text]"/>
      <dgm:spPr/>
      <dgm:t>
        <a:bodyPr/>
        <a:lstStyle/>
        <a:p>
          <a:pPr lvl="0" algn="l" defTabSz="577850">
            <a:lnSpc>
              <a:spcPct val="90000"/>
            </a:lnSpc>
            <a:spcBef>
              <a:spcPct val="0"/>
            </a:spcBef>
            <a:spcAft>
              <a:spcPct val="35000"/>
            </a:spcAft>
          </a:pPr>
          <a:r>
            <a:rPr lang="en-US" dirty="0" smtClean="0"/>
            <a:t>What new features should</a:t>
          </a:r>
          <a:r>
            <a:rPr lang="en-US" baseline="0" dirty="0" smtClean="0"/>
            <a:t> be added to support unsupported </a:t>
          </a:r>
          <a:r>
            <a:rPr lang="en-US" dirty="0" smtClean="0"/>
            <a:t>tasks?</a:t>
          </a:r>
        </a:p>
      </dgm:t>
    </dgm:pt>
    <dgm:pt modelId="{0CE38DA2-E315-AA48-BAD2-24C6EC7A0AE5}" type="parTrans" cxnId="{2305E056-586A-2943-957E-87AD9F705B2E}">
      <dgm:prSet/>
      <dgm:spPr/>
      <dgm:t>
        <a:bodyPr/>
        <a:lstStyle/>
        <a:p>
          <a:endParaRPr lang="en-US"/>
        </a:p>
      </dgm:t>
    </dgm:pt>
    <dgm:pt modelId="{63A95066-CA37-6741-8E12-7AEC19207A04}" type="sibTrans" cxnId="{2305E056-586A-2943-957E-87AD9F705B2E}">
      <dgm:prSet/>
      <dgm:spPr/>
      <dgm:t>
        <a:bodyPr/>
        <a:lstStyle/>
        <a:p>
          <a:endParaRPr lang="en-US"/>
        </a:p>
      </dgm:t>
    </dgm:pt>
    <dgm:pt modelId="{64D90C16-A6F7-3F48-AE9B-376C3BE87CC6}">
      <dgm:prSet phldrT="[Text]"/>
      <dgm:spPr/>
      <dgm:t>
        <a:bodyPr/>
        <a:lstStyle/>
        <a:p>
          <a:pPr marL="114300" lvl="1" indent="0" algn="l" defTabSz="666750">
            <a:lnSpc>
              <a:spcPct val="90000"/>
            </a:lnSpc>
            <a:spcBef>
              <a:spcPct val="0"/>
            </a:spcBef>
            <a:spcAft>
              <a:spcPct val="15000"/>
            </a:spcAft>
            <a:buNone/>
          </a:pPr>
          <a:r>
            <a:rPr lang="en-US" dirty="0" smtClean="0"/>
            <a:t>Work flows change over time and new tasks emerge</a:t>
          </a:r>
        </a:p>
      </dgm:t>
    </dgm:pt>
    <dgm:pt modelId="{07CB4C03-EC61-D347-9B46-9F5E34645B7D}" type="parTrans" cxnId="{27FDF84D-861C-D64A-A234-0A3C35A7B10B}">
      <dgm:prSet/>
      <dgm:spPr/>
      <dgm:t>
        <a:bodyPr/>
        <a:lstStyle/>
        <a:p>
          <a:endParaRPr lang="en-US"/>
        </a:p>
      </dgm:t>
    </dgm:pt>
    <dgm:pt modelId="{07C78A92-4E2E-7446-A9D5-37874D1B98D7}" type="sibTrans" cxnId="{27FDF84D-861C-D64A-A234-0A3C35A7B10B}">
      <dgm:prSet/>
      <dgm:spPr/>
      <dgm:t>
        <a:bodyPr/>
        <a:lstStyle/>
        <a:p>
          <a:endParaRPr lang="en-US"/>
        </a:p>
      </dgm:t>
    </dgm:pt>
    <dgm:pt modelId="{AF3A2F9D-DF4E-9944-9A36-121E177A8D9C}">
      <dgm:prSet phldrT="[Text]"/>
      <dgm:spPr/>
      <dgm:t>
        <a:bodyPr/>
        <a:lstStyle/>
        <a:p>
          <a:pPr marL="114300" marR="0" lvl="1" indent="-114300" algn="l" defTabSz="666750" rtl="0" eaLnBrk="1" fontAlgn="auto" latinLnBrk="0" hangingPunct="1">
            <a:lnSpc>
              <a:spcPct val="90000"/>
            </a:lnSpc>
            <a:spcBef>
              <a:spcPct val="0"/>
            </a:spcBef>
            <a:spcAft>
              <a:spcPct val="15000"/>
            </a:spcAft>
            <a:buClrTx/>
            <a:buSzTx/>
            <a:buFontTx/>
            <a:buNone/>
            <a:tabLst/>
            <a:defRPr/>
          </a:pPr>
          <a:r>
            <a:rPr lang="en-US" dirty="0" smtClean="0"/>
            <a:t>What changes are needed to address current usability issues?</a:t>
          </a:r>
          <a:endParaRPr lang="en-US" dirty="0"/>
        </a:p>
      </dgm:t>
    </dgm:pt>
    <dgm:pt modelId="{9C6D87A1-1A41-2A49-A56D-B774CBACD575}" type="parTrans" cxnId="{8A041B19-38A0-BF45-AC45-27DD911F20A7}">
      <dgm:prSet/>
      <dgm:spPr/>
      <dgm:t>
        <a:bodyPr/>
        <a:lstStyle/>
        <a:p>
          <a:endParaRPr lang="en-US"/>
        </a:p>
      </dgm:t>
    </dgm:pt>
    <dgm:pt modelId="{2D813E8B-5B0F-8B4E-9C6C-47DF274E7F05}" type="sibTrans" cxnId="{8A041B19-38A0-BF45-AC45-27DD911F20A7}">
      <dgm:prSet/>
      <dgm:spPr/>
      <dgm:t>
        <a:bodyPr/>
        <a:lstStyle/>
        <a:p>
          <a:endParaRPr lang="en-US"/>
        </a:p>
      </dgm:t>
    </dgm:pt>
    <dgm:pt modelId="{B4FFAF66-4D01-DE47-BDBE-79DB8986FE99}">
      <dgm:prSet phldrT="[Text]"/>
      <dgm:spPr/>
      <dgm:t>
        <a:bodyPr/>
        <a:lstStyle/>
        <a:p>
          <a:r>
            <a:rPr lang="en-US" dirty="0" smtClean="0"/>
            <a:t>What tasks no longer need to be supported and related features removed?</a:t>
          </a:r>
          <a:endParaRPr lang="en-US" dirty="0"/>
        </a:p>
      </dgm:t>
    </dgm:pt>
    <dgm:pt modelId="{072CBE2B-C75E-C949-ACA5-D48AAAE41555}" type="parTrans" cxnId="{4B3E2494-3415-5B44-A87C-0672AB35D63E}">
      <dgm:prSet/>
      <dgm:spPr/>
      <dgm:t>
        <a:bodyPr/>
        <a:lstStyle/>
        <a:p>
          <a:endParaRPr lang="en-US"/>
        </a:p>
      </dgm:t>
    </dgm:pt>
    <dgm:pt modelId="{F1B21C78-C7D5-BB45-BA23-1D296CFBD52D}" type="sibTrans" cxnId="{4B3E2494-3415-5B44-A87C-0672AB35D63E}">
      <dgm:prSet/>
      <dgm:spPr/>
      <dgm:t>
        <a:bodyPr/>
        <a:lstStyle/>
        <a:p>
          <a:endParaRPr lang="en-US"/>
        </a:p>
      </dgm:t>
    </dgm:pt>
    <dgm:pt modelId="{C1608C04-1C4C-F24D-B41C-F5BD73501E46}">
      <dgm:prSet phldrT="[Text]"/>
      <dgm:spPr/>
      <dgm:t>
        <a:bodyPr/>
        <a:lstStyle/>
        <a:p>
          <a:r>
            <a:rPr lang="en-US" dirty="0" smtClean="0"/>
            <a:t>Often there many more features that exist that most users never use</a:t>
          </a:r>
          <a:endParaRPr lang="en-US" dirty="0"/>
        </a:p>
      </dgm:t>
    </dgm:pt>
    <dgm:pt modelId="{87D0893F-EE6D-EB45-B8A5-C609043F2F23}" type="parTrans" cxnId="{A5801D95-4C81-F445-B83F-3F7C79BC5175}">
      <dgm:prSet/>
      <dgm:spPr/>
      <dgm:t>
        <a:bodyPr/>
        <a:lstStyle/>
        <a:p>
          <a:endParaRPr lang="en-US"/>
        </a:p>
      </dgm:t>
    </dgm:pt>
    <dgm:pt modelId="{A39CF3D1-7899-1D43-A618-33BA64AFDE81}" type="sibTrans" cxnId="{A5801D95-4C81-F445-B83F-3F7C79BC5175}">
      <dgm:prSet/>
      <dgm:spPr/>
      <dgm:t>
        <a:bodyPr/>
        <a:lstStyle/>
        <a:p>
          <a:endParaRPr lang="en-US"/>
        </a:p>
      </dgm:t>
    </dgm:pt>
    <dgm:pt modelId="{392F7EDE-74E5-D74B-A6D3-F1182012CE59}">
      <dgm:prSet/>
      <dgm:spPr/>
      <dgm:t>
        <a:bodyPr/>
        <a:lstStyle/>
        <a:p>
          <a:r>
            <a:rPr lang="en-US" dirty="0" smtClean="0"/>
            <a:t>User pain points need to be understood to improve the current users’ experience</a:t>
          </a:r>
          <a:endParaRPr lang="en-US" dirty="0"/>
        </a:p>
      </dgm:t>
    </dgm:pt>
    <dgm:pt modelId="{44C07277-A716-1F43-9A45-53BE17053D79}" type="parTrans" cxnId="{6AEFF907-668D-C14D-957C-811AF542F23C}">
      <dgm:prSet/>
      <dgm:spPr/>
      <dgm:t>
        <a:bodyPr/>
        <a:lstStyle/>
        <a:p>
          <a:endParaRPr lang="en-US"/>
        </a:p>
      </dgm:t>
    </dgm:pt>
    <dgm:pt modelId="{FC95E210-2EDA-D74B-9E02-697ACDFE24D4}" type="sibTrans" cxnId="{6AEFF907-668D-C14D-957C-811AF542F23C}">
      <dgm:prSet/>
      <dgm:spPr/>
      <dgm:t>
        <a:bodyPr/>
        <a:lstStyle/>
        <a:p>
          <a:endParaRPr lang="en-US"/>
        </a:p>
      </dgm:t>
    </dgm:pt>
    <dgm:pt modelId="{9BE09A37-F93C-BD4F-94AD-E31CB7CF7028}">
      <dgm:prSet/>
      <dgm:spPr/>
      <dgm:t>
        <a:bodyPr/>
        <a:lstStyle/>
        <a:p>
          <a:r>
            <a:rPr lang="en-US" dirty="0" smtClean="0"/>
            <a:t>New technology or user interfaces open up new possibilities</a:t>
          </a:r>
          <a:endParaRPr lang="en-US" dirty="0"/>
        </a:p>
      </dgm:t>
    </dgm:pt>
    <dgm:pt modelId="{82EBAB32-7F0C-C44E-9784-6F0BAFBD85D2}" type="parTrans" cxnId="{FAEEB4F4-7C1B-BD46-8071-401D9285AF4B}">
      <dgm:prSet/>
      <dgm:spPr/>
    </dgm:pt>
    <dgm:pt modelId="{E17E1E39-A68D-F346-A3D3-0BECDA8FAFBF}" type="sibTrans" cxnId="{FAEEB4F4-7C1B-BD46-8071-401D9285AF4B}">
      <dgm:prSet/>
      <dgm:spPr/>
    </dgm:pt>
    <dgm:pt modelId="{F9E76624-5392-E841-A4FF-52F368033425}" type="pres">
      <dgm:prSet presAssocID="{601C2280-589E-C548-B29B-D54DE56B3752}" presName="linear" presStyleCnt="0">
        <dgm:presLayoutVars>
          <dgm:dir/>
          <dgm:resizeHandles val="exact"/>
        </dgm:presLayoutVars>
      </dgm:prSet>
      <dgm:spPr/>
      <dgm:t>
        <a:bodyPr/>
        <a:lstStyle/>
        <a:p>
          <a:endParaRPr lang="en-US"/>
        </a:p>
      </dgm:t>
    </dgm:pt>
    <dgm:pt modelId="{7DA0E165-2181-C740-8478-1E90451EFAE9}" type="pres">
      <dgm:prSet presAssocID="{87BEF07C-490D-4D48-ACBF-20D00E1394EE}" presName="comp" presStyleCnt="0"/>
      <dgm:spPr/>
    </dgm:pt>
    <dgm:pt modelId="{D99CFDC8-7C79-194C-AD04-ADE2CD227FD2}" type="pres">
      <dgm:prSet presAssocID="{87BEF07C-490D-4D48-ACBF-20D00E1394EE}" presName="box" presStyleLbl="node1" presStyleIdx="0" presStyleCnt="3"/>
      <dgm:spPr/>
      <dgm:t>
        <a:bodyPr/>
        <a:lstStyle/>
        <a:p>
          <a:endParaRPr lang="en-US"/>
        </a:p>
      </dgm:t>
    </dgm:pt>
    <dgm:pt modelId="{E8D4EB2C-59D8-F545-9222-1CD6334992BE}" type="pres">
      <dgm:prSet presAssocID="{87BEF07C-490D-4D48-ACBF-20D00E1394EE}" presName="img" presStyleLbl="fgImgPlace1" presStyleIdx="0" presStyleCnt="3" custScaleX="54869"/>
      <dgm:spPr>
        <a:prstGeom prst="mathPlus">
          <a:avLst/>
        </a:prstGeom>
      </dgm:spPr>
    </dgm:pt>
    <dgm:pt modelId="{B8357B06-26C5-6847-9CF1-4172DAEB5EAA}" type="pres">
      <dgm:prSet presAssocID="{87BEF07C-490D-4D48-ACBF-20D00E1394EE}" presName="text" presStyleLbl="node1" presStyleIdx="0" presStyleCnt="3">
        <dgm:presLayoutVars>
          <dgm:bulletEnabled val="1"/>
        </dgm:presLayoutVars>
      </dgm:prSet>
      <dgm:spPr/>
      <dgm:t>
        <a:bodyPr/>
        <a:lstStyle/>
        <a:p>
          <a:endParaRPr lang="en-US"/>
        </a:p>
      </dgm:t>
    </dgm:pt>
    <dgm:pt modelId="{8BA9C5C6-3B78-BA4A-AF2A-DF11629A381F}" type="pres">
      <dgm:prSet presAssocID="{63A95066-CA37-6741-8E12-7AEC19207A04}" presName="spacer" presStyleCnt="0"/>
      <dgm:spPr/>
    </dgm:pt>
    <dgm:pt modelId="{4AEF8E45-DED2-7449-806A-914611B5885F}" type="pres">
      <dgm:prSet presAssocID="{AF3A2F9D-DF4E-9944-9A36-121E177A8D9C}" presName="comp" presStyleCnt="0"/>
      <dgm:spPr/>
    </dgm:pt>
    <dgm:pt modelId="{976279C4-1664-6940-927B-25E84D8EFC4D}" type="pres">
      <dgm:prSet presAssocID="{AF3A2F9D-DF4E-9944-9A36-121E177A8D9C}" presName="box" presStyleLbl="node1" presStyleIdx="1" presStyleCnt="3"/>
      <dgm:spPr/>
      <dgm:t>
        <a:bodyPr/>
        <a:lstStyle/>
        <a:p>
          <a:endParaRPr lang="en-US"/>
        </a:p>
      </dgm:t>
    </dgm:pt>
    <dgm:pt modelId="{D0EEEF48-F18D-1E4F-94CB-C64E13F561D3}" type="pres">
      <dgm:prSet presAssocID="{AF3A2F9D-DF4E-9944-9A36-121E177A8D9C}" presName="img" presStyleLbl="fgImgPlace1" presStyleIdx="1" presStyleCnt="3" custScaleX="23091" custScaleY="60936"/>
      <dgm:spPr>
        <a:prstGeom prst="triangle">
          <a:avLst/>
        </a:prstGeom>
      </dgm:spPr>
    </dgm:pt>
    <dgm:pt modelId="{23EDAEBA-03D0-8745-A94B-336357619036}" type="pres">
      <dgm:prSet presAssocID="{AF3A2F9D-DF4E-9944-9A36-121E177A8D9C}" presName="text" presStyleLbl="node1" presStyleIdx="1" presStyleCnt="3">
        <dgm:presLayoutVars>
          <dgm:bulletEnabled val="1"/>
        </dgm:presLayoutVars>
      </dgm:prSet>
      <dgm:spPr/>
      <dgm:t>
        <a:bodyPr/>
        <a:lstStyle/>
        <a:p>
          <a:endParaRPr lang="en-US"/>
        </a:p>
      </dgm:t>
    </dgm:pt>
    <dgm:pt modelId="{8BC19DA0-D4BB-8D42-9720-C7D94053CACC}" type="pres">
      <dgm:prSet presAssocID="{2D813E8B-5B0F-8B4E-9C6C-47DF274E7F05}" presName="spacer" presStyleCnt="0"/>
      <dgm:spPr/>
    </dgm:pt>
    <dgm:pt modelId="{38EBBF71-101C-D14C-A242-7892D8A0C2EE}" type="pres">
      <dgm:prSet presAssocID="{B4FFAF66-4D01-DE47-BDBE-79DB8986FE99}" presName="comp" presStyleCnt="0"/>
      <dgm:spPr/>
    </dgm:pt>
    <dgm:pt modelId="{534D09D3-62A8-6A46-A476-1A63BE2E5866}" type="pres">
      <dgm:prSet presAssocID="{B4FFAF66-4D01-DE47-BDBE-79DB8986FE99}" presName="box" presStyleLbl="node1" presStyleIdx="2" presStyleCnt="3"/>
      <dgm:spPr/>
      <dgm:t>
        <a:bodyPr/>
        <a:lstStyle/>
        <a:p>
          <a:endParaRPr lang="en-US"/>
        </a:p>
      </dgm:t>
    </dgm:pt>
    <dgm:pt modelId="{F6D4CC7C-A999-844A-87C0-D87422D7ECC6}" type="pres">
      <dgm:prSet presAssocID="{B4FFAF66-4D01-DE47-BDBE-79DB8986FE99}" presName="img" presStyleLbl="fgImgPlace1" presStyleIdx="2" presStyleCnt="3" custScaleX="54869"/>
      <dgm:spPr>
        <a:prstGeom prst="mathMinus">
          <a:avLst/>
        </a:prstGeom>
      </dgm:spPr>
    </dgm:pt>
    <dgm:pt modelId="{34084F52-4113-A04D-8138-80922012D730}" type="pres">
      <dgm:prSet presAssocID="{B4FFAF66-4D01-DE47-BDBE-79DB8986FE99}" presName="text" presStyleLbl="node1" presStyleIdx="2" presStyleCnt="3">
        <dgm:presLayoutVars>
          <dgm:bulletEnabled val="1"/>
        </dgm:presLayoutVars>
      </dgm:prSet>
      <dgm:spPr/>
      <dgm:t>
        <a:bodyPr/>
        <a:lstStyle/>
        <a:p>
          <a:endParaRPr lang="en-US"/>
        </a:p>
      </dgm:t>
    </dgm:pt>
  </dgm:ptLst>
  <dgm:cxnLst>
    <dgm:cxn modelId="{8A041B19-38A0-BF45-AC45-27DD911F20A7}" srcId="{601C2280-589E-C548-B29B-D54DE56B3752}" destId="{AF3A2F9D-DF4E-9944-9A36-121E177A8D9C}" srcOrd="1" destOrd="0" parTransId="{9C6D87A1-1A41-2A49-A56D-B774CBACD575}" sibTransId="{2D813E8B-5B0F-8B4E-9C6C-47DF274E7F05}"/>
    <dgm:cxn modelId="{F15A6A6B-8B9A-2E44-AD5C-BB721B7E55B4}" type="presOf" srcId="{9BE09A37-F93C-BD4F-94AD-E31CB7CF7028}" destId="{D99CFDC8-7C79-194C-AD04-ADE2CD227FD2}" srcOrd="0" destOrd="2" presId="urn:microsoft.com/office/officeart/2005/8/layout/vList4"/>
    <dgm:cxn modelId="{6AEFF907-668D-C14D-957C-811AF542F23C}" srcId="{AF3A2F9D-DF4E-9944-9A36-121E177A8D9C}" destId="{392F7EDE-74E5-D74B-A6D3-F1182012CE59}" srcOrd="0" destOrd="0" parTransId="{44C07277-A716-1F43-9A45-53BE17053D79}" sibTransId="{FC95E210-2EDA-D74B-9E02-697ACDFE24D4}"/>
    <dgm:cxn modelId="{4E9FB0AD-6D12-A646-BEAC-92AD0A8C6643}" type="presOf" srcId="{C1608C04-1C4C-F24D-B41C-F5BD73501E46}" destId="{34084F52-4113-A04D-8138-80922012D730}" srcOrd="1" destOrd="1" presId="urn:microsoft.com/office/officeart/2005/8/layout/vList4"/>
    <dgm:cxn modelId="{A5801D95-4C81-F445-B83F-3F7C79BC5175}" srcId="{B4FFAF66-4D01-DE47-BDBE-79DB8986FE99}" destId="{C1608C04-1C4C-F24D-B41C-F5BD73501E46}" srcOrd="0" destOrd="0" parTransId="{87D0893F-EE6D-EB45-B8A5-C609043F2F23}" sibTransId="{A39CF3D1-7899-1D43-A618-33BA64AFDE81}"/>
    <dgm:cxn modelId="{86C0AB65-68C2-834A-B45C-F8B0893BB712}" type="presOf" srcId="{392F7EDE-74E5-D74B-A6D3-F1182012CE59}" destId="{23EDAEBA-03D0-8745-A94B-336357619036}" srcOrd="1" destOrd="1" presId="urn:microsoft.com/office/officeart/2005/8/layout/vList4"/>
    <dgm:cxn modelId="{E2184DD0-F604-8A4B-A6BD-31F1F30BB24B}" type="presOf" srcId="{B4FFAF66-4D01-DE47-BDBE-79DB8986FE99}" destId="{534D09D3-62A8-6A46-A476-1A63BE2E5866}" srcOrd="0" destOrd="0" presId="urn:microsoft.com/office/officeart/2005/8/layout/vList4"/>
    <dgm:cxn modelId="{A3CD3CEE-27C3-A34F-9D73-E32AFE97CF5D}" type="presOf" srcId="{64D90C16-A6F7-3F48-AE9B-376C3BE87CC6}" destId="{D99CFDC8-7C79-194C-AD04-ADE2CD227FD2}" srcOrd="0" destOrd="1" presId="urn:microsoft.com/office/officeart/2005/8/layout/vList4"/>
    <dgm:cxn modelId="{2305E056-586A-2943-957E-87AD9F705B2E}" srcId="{601C2280-589E-C548-B29B-D54DE56B3752}" destId="{87BEF07C-490D-4D48-ACBF-20D00E1394EE}" srcOrd="0" destOrd="0" parTransId="{0CE38DA2-E315-AA48-BAD2-24C6EC7A0AE5}" sibTransId="{63A95066-CA37-6741-8E12-7AEC19207A04}"/>
    <dgm:cxn modelId="{27FDF84D-861C-D64A-A234-0A3C35A7B10B}" srcId="{87BEF07C-490D-4D48-ACBF-20D00E1394EE}" destId="{64D90C16-A6F7-3F48-AE9B-376C3BE87CC6}" srcOrd="0" destOrd="0" parTransId="{07CB4C03-EC61-D347-9B46-9F5E34645B7D}" sibTransId="{07C78A92-4E2E-7446-A9D5-37874D1B98D7}"/>
    <dgm:cxn modelId="{4B3E2494-3415-5B44-A87C-0672AB35D63E}" srcId="{601C2280-589E-C548-B29B-D54DE56B3752}" destId="{B4FFAF66-4D01-DE47-BDBE-79DB8986FE99}" srcOrd="2" destOrd="0" parTransId="{072CBE2B-C75E-C949-ACA5-D48AAAE41555}" sibTransId="{F1B21C78-C7D5-BB45-BA23-1D296CFBD52D}"/>
    <dgm:cxn modelId="{EA40E01A-4B4E-5049-9C95-9346BF577438}" type="presOf" srcId="{C1608C04-1C4C-F24D-B41C-F5BD73501E46}" destId="{534D09D3-62A8-6A46-A476-1A63BE2E5866}" srcOrd="0" destOrd="1" presId="urn:microsoft.com/office/officeart/2005/8/layout/vList4"/>
    <dgm:cxn modelId="{00234977-B727-7843-BF24-A6047C4FD0CD}" type="presOf" srcId="{B4FFAF66-4D01-DE47-BDBE-79DB8986FE99}" destId="{34084F52-4113-A04D-8138-80922012D730}" srcOrd="1" destOrd="0" presId="urn:microsoft.com/office/officeart/2005/8/layout/vList4"/>
    <dgm:cxn modelId="{04E432ED-7B65-4448-B56C-0302FA10B78C}" type="presOf" srcId="{64D90C16-A6F7-3F48-AE9B-376C3BE87CC6}" destId="{B8357B06-26C5-6847-9CF1-4172DAEB5EAA}" srcOrd="1" destOrd="1" presId="urn:microsoft.com/office/officeart/2005/8/layout/vList4"/>
    <dgm:cxn modelId="{2A16668A-C908-B347-91C8-4ED41ED13AA6}" type="presOf" srcId="{87BEF07C-490D-4D48-ACBF-20D00E1394EE}" destId="{D99CFDC8-7C79-194C-AD04-ADE2CD227FD2}" srcOrd="0" destOrd="0" presId="urn:microsoft.com/office/officeart/2005/8/layout/vList4"/>
    <dgm:cxn modelId="{E1FFF12E-6012-5E47-B907-2AC5E31845EE}" type="presOf" srcId="{9BE09A37-F93C-BD4F-94AD-E31CB7CF7028}" destId="{B8357B06-26C5-6847-9CF1-4172DAEB5EAA}" srcOrd="1" destOrd="2" presId="urn:microsoft.com/office/officeart/2005/8/layout/vList4"/>
    <dgm:cxn modelId="{2DD79353-817F-C345-9392-01F83541182D}" type="presOf" srcId="{392F7EDE-74E5-D74B-A6D3-F1182012CE59}" destId="{976279C4-1664-6940-927B-25E84D8EFC4D}" srcOrd="0" destOrd="1" presId="urn:microsoft.com/office/officeart/2005/8/layout/vList4"/>
    <dgm:cxn modelId="{64B9CFCE-7024-F041-AC35-1A6E36EA62A1}" type="presOf" srcId="{601C2280-589E-C548-B29B-D54DE56B3752}" destId="{F9E76624-5392-E841-A4FF-52F368033425}" srcOrd="0" destOrd="0" presId="urn:microsoft.com/office/officeart/2005/8/layout/vList4"/>
    <dgm:cxn modelId="{46A7A885-32ED-6A40-B8EF-0ADF75AA3706}" type="presOf" srcId="{AF3A2F9D-DF4E-9944-9A36-121E177A8D9C}" destId="{976279C4-1664-6940-927B-25E84D8EFC4D}" srcOrd="0" destOrd="0" presId="urn:microsoft.com/office/officeart/2005/8/layout/vList4"/>
    <dgm:cxn modelId="{FC6E6D9D-2600-E344-9B58-14C9207FD246}" type="presOf" srcId="{87BEF07C-490D-4D48-ACBF-20D00E1394EE}" destId="{B8357B06-26C5-6847-9CF1-4172DAEB5EAA}" srcOrd="1" destOrd="0" presId="urn:microsoft.com/office/officeart/2005/8/layout/vList4"/>
    <dgm:cxn modelId="{FAEEB4F4-7C1B-BD46-8071-401D9285AF4B}" srcId="{64D90C16-A6F7-3F48-AE9B-376C3BE87CC6}" destId="{9BE09A37-F93C-BD4F-94AD-E31CB7CF7028}" srcOrd="0" destOrd="0" parTransId="{82EBAB32-7F0C-C44E-9784-6F0BAFBD85D2}" sibTransId="{E17E1E39-A68D-F346-A3D3-0BECDA8FAFBF}"/>
    <dgm:cxn modelId="{A6CF500E-09EA-7445-8589-D90AAB070116}" type="presOf" srcId="{AF3A2F9D-DF4E-9944-9A36-121E177A8D9C}" destId="{23EDAEBA-03D0-8745-A94B-336357619036}" srcOrd="1" destOrd="0" presId="urn:microsoft.com/office/officeart/2005/8/layout/vList4"/>
    <dgm:cxn modelId="{7F127C92-5D54-0641-8AF3-DF5797D70817}" type="presParOf" srcId="{F9E76624-5392-E841-A4FF-52F368033425}" destId="{7DA0E165-2181-C740-8478-1E90451EFAE9}" srcOrd="0" destOrd="0" presId="urn:microsoft.com/office/officeart/2005/8/layout/vList4"/>
    <dgm:cxn modelId="{3640A38E-F99E-CC41-8849-AF0BE3F7C5D8}" type="presParOf" srcId="{7DA0E165-2181-C740-8478-1E90451EFAE9}" destId="{D99CFDC8-7C79-194C-AD04-ADE2CD227FD2}" srcOrd="0" destOrd="0" presId="urn:microsoft.com/office/officeart/2005/8/layout/vList4"/>
    <dgm:cxn modelId="{0371E9A1-C5B1-C244-A972-B587933929B5}" type="presParOf" srcId="{7DA0E165-2181-C740-8478-1E90451EFAE9}" destId="{E8D4EB2C-59D8-F545-9222-1CD6334992BE}" srcOrd="1" destOrd="0" presId="urn:microsoft.com/office/officeart/2005/8/layout/vList4"/>
    <dgm:cxn modelId="{115023DA-194A-EA43-B527-24C2B1D34D47}" type="presParOf" srcId="{7DA0E165-2181-C740-8478-1E90451EFAE9}" destId="{B8357B06-26C5-6847-9CF1-4172DAEB5EAA}" srcOrd="2" destOrd="0" presId="urn:microsoft.com/office/officeart/2005/8/layout/vList4"/>
    <dgm:cxn modelId="{9E92CB65-F121-1A42-8744-641A4DF0C50F}" type="presParOf" srcId="{F9E76624-5392-E841-A4FF-52F368033425}" destId="{8BA9C5C6-3B78-BA4A-AF2A-DF11629A381F}" srcOrd="1" destOrd="0" presId="urn:microsoft.com/office/officeart/2005/8/layout/vList4"/>
    <dgm:cxn modelId="{A57E93FF-6022-6F4F-8A1A-AEF392318EF2}" type="presParOf" srcId="{F9E76624-5392-E841-A4FF-52F368033425}" destId="{4AEF8E45-DED2-7449-806A-914611B5885F}" srcOrd="2" destOrd="0" presId="urn:microsoft.com/office/officeart/2005/8/layout/vList4"/>
    <dgm:cxn modelId="{4A548904-06CC-884F-8AC4-B565180BC8BB}" type="presParOf" srcId="{4AEF8E45-DED2-7449-806A-914611B5885F}" destId="{976279C4-1664-6940-927B-25E84D8EFC4D}" srcOrd="0" destOrd="0" presId="urn:microsoft.com/office/officeart/2005/8/layout/vList4"/>
    <dgm:cxn modelId="{B1B18ED6-3448-584E-899F-7A5103AEDDD0}" type="presParOf" srcId="{4AEF8E45-DED2-7449-806A-914611B5885F}" destId="{D0EEEF48-F18D-1E4F-94CB-C64E13F561D3}" srcOrd="1" destOrd="0" presId="urn:microsoft.com/office/officeart/2005/8/layout/vList4"/>
    <dgm:cxn modelId="{3CA09B6F-75A7-4741-ACCD-9E50BAF98355}" type="presParOf" srcId="{4AEF8E45-DED2-7449-806A-914611B5885F}" destId="{23EDAEBA-03D0-8745-A94B-336357619036}" srcOrd="2" destOrd="0" presId="urn:microsoft.com/office/officeart/2005/8/layout/vList4"/>
    <dgm:cxn modelId="{94594F96-312F-E146-ABAA-6A27AFA1B76B}" type="presParOf" srcId="{F9E76624-5392-E841-A4FF-52F368033425}" destId="{8BC19DA0-D4BB-8D42-9720-C7D94053CACC}" srcOrd="3" destOrd="0" presId="urn:microsoft.com/office/officeart/2005/8/layout/vList4"/>
    <dgm:cxn modelId="{797F5476-95C7-0C4B-BE17-6A23575B80B8}" type="presParOf" srcId="{F9E76624-5392-E841-A4FF-52F368033425}" destId="{38EBBF71-101C-D14C-A242-7892D8A0C2EE}" srcOrd="4" destOrd="0" presId="urn:microsoft.com/office/officeart/2005/8/layout/vList4"/>
    <dgm:cxn modelId="{4875BA56-90F1-AE45-933E-7B7909391202}" type="presParOf" srcId="{38EBBF71-101C-D14C-A242-7892D8A0C2EE}" destId="{534D09D3-62A8-6A46-A476-1A63BE2E5866}" srcOrd="0" destOrd="0" presId="urn:microsoft.com/office/officeart/2005/8/layout/vList4"/>
    <dgm:cxn modelId="{CE03263B-86E5-5B49-93EF-0F2903F94CF2}" type="presParOf" srcId="{38EBBF71-101C-D14C-A242-7892D8A0C2EE}" destId="{F6D4CC7C-A999-844A-87C0-D87422D7ECC6}" srcOrd="1" destOrd="0" presId="urn:microsoft.com/office/officeart/2005/8/layout/vList4"/>
    <dgm:cxn modelId="{291763FF-4BD9-2948-85FF-DD5EC07630EA}" type="presParOf" srcId="{38EBBF71-101C-D14C-A242-7892D8A0C2EE}" destId="{34084F52-4113-A04D-8138-80922012D73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890BA6-9E32-864E-A83B-FA96F438FB46}" type="doc">
      <dgm:prSet loTypeId="urn:microsoft.com/office/officeart/2005/8/layout/balance1" loCatId="" qsTypeId="urn:microsoft.com/office/officeart/2005/8/quickstyle/simple4" qsCatId="simple" csTypeId="urn:microsoft.com/office/officeart/2005/8/colors/accent1_2" csCatId="accent1" phldr="1"/>
      <dgm:spPr/>
      <dgm:t>
        <a:bodyPr/>
        <a:lstStyle/>
        <a:p>
          <a:endParaRPr lang="en-US"/>
        </a:p>
      </dgm:t>
    </dgm:pt>
    <dgm:pt modelId="{C0CC7817-A02C-E34C-89AE-9E5D5C5D9E78}">
      <dgm:prSet phldrT="[Text]"/>
      <dgm:spPr/>
      <dgm:t>
        <a:bodyPr/>
        <a:lstStyle/>
        <a:p>
          <a:r>
            <a:rPr lang="en-US" dirty="0" smtClean="0"/>
            <a:t>Add new features</a:t>
          </a:r>
          <a:r>
            <a:rPr lang="en-US" baseline="0" dirty="0" smtClean="0"/>
            <a:t> to support new tasks</a:t>
          </a:r>
          <a:endParaRPr lang="en-US" dirty="0"/>
        </a:p>
      </dgm:t>
    </dgm:pt>
    <dgm:pt modelId="{E7BFBE73-82B4-B246-A2B5-CB646E3F2713}" type="parTrans" cxnId="{7D4459DA-837F-EF47-A189-3DEC1E880A69}">
      <dgm:prSet/>
      <dgm:spPr/>
      <dgm:t>
        <a:bodyPr/>
        <a:lstStyle/>
        <a:p>
          <a:endParaRPr lang="en-US"/>
        </a:p>
      </dgm:t>
    </dgm:pt>
    <dgm:pt modelId="{3C2B3DD8-4D6F-2840-8FC1-8856C4161568}" type="sibTrans" cxnId="{7D4459DA-837F-EF47-A189-3DEC1E880A69}">
      <dgm:prSet/>
      <dgm:spPr/>
      <dgm:t>
        <a:bodyPr/>
        <a:lstStyle/>
        <a:p>
          <a:endParaRPr lang="en-US"/>
        </a:p>
      </dgm:t>
    </dgm:pt>
    <dgm:pt modelId="{CF09D887-A977-ED41-8AF5-6E4E3C7D052A}">
      <dgm:prSet phldrT="[Text]"/>
      <dgm:spPr/>
      <dgm:t>
        <a:bodyPr/>
        <a:lstStyle/>
        <a:p>
          <a:r>
            <a:rPr lang="en-US" dirty="0" smtClean="0"/>
            <a:t>Address Pain points</a:t>
          </a:r>
          <a:endParaRPr lang="en-US" dirty="0"/>
        </a:p>
      </dgm:t>
    </dgm:pt>
    <dgm:pt modelId="{41FF8D3B-AB5A-0040-803A-C5C25CF8D741}" type="parTrans" cxnId="{3178E78E-3EA5-B54D-AA8C-58BBBEAA9947}">
      <dgm:prSet/>
      <dgm:spPr/>
      <dgm:t>
        <a:bodyPr/>
        <a:lstStyle/>
        <a:p>
          <a:endParaRPr lang="en-US"/>
        </a:p>
      </dgm:t>
    </dgm:pt>
    <dgm:pt modelId="{C4E39666-9706-7E45-A8F9-0785898211B5}" type="sibTrans" cxnId="{3178E78E-3EA5-B54D-AA8C-58BBBEAA9947}">
      <dgm:prSet/>
      <dgm:spPr/>
      <dgm:t>
        <a:bodyPr/>
        <a:lstStyle/>
        <a:p>
          <a:endParaRPr lang="en-US"/>
        </a:p>
      </dgm:t>
    </dgm:pt>
    <dgm:pt modelId="{0D8D7E90-4E1C-3B4A-8002-FF83FD54DA8C}">
      <dgm:prSet phldrT="[Text]"/>
      <dgm:spPr/>
      <dgm:t>
        <a:bodyPr/>
        <a:lstStyle/>
        <a:p>
          <a:r>
            <a:rPr lang="en-US" dirty="0" smtClean="0"/>
            <a:t>Fix</a:t>
          </a:r>
          <a:r>
            <a:rPr lang="en-US" baseline="0" dirty="0" smtClean="0"/>
            <a:t> usability issues</a:t>
          </a:r>
          <a:endParaRPr lang="en-US" dirty="0"/>
        </a:p>
      </dgm:t>
    </dgm:pt>
    <dgm:pt modelId="{63F510E3-A0E2-6144-9CC0-681628DC10A1}" type="parTrans" cxnId="{0EDC2057-E2C4-404E-AFAA-9A364B4FC2CE}">
      <dgm:prSet/>
      <dgm:spPr/>
      <dgm:t>
        <a:bodyPr/>
        <a:lstStyle/>
        <a:p>
          <a:endParaRPr lang="en-US"/>
        </a:p>
      </dgm:t>
    </dgm:pt>
    <dgm:pt modelId="{C0F16EEE-51B7-3546-962D-18A672B8E3D1}" type="sibTrans" cxnId="{0EDC2057-E2C4-404E-AFAA-9A364B4FC2CE}">
      <dgm:prSet/>
      <dgm:spPr/>
      <dgm:t>
        <a:bodyPr/>
        <a:lstStyle/>
        <a:p>
          <a:endParaRPr lang="en-US"/>
        </a:p>
      </dgm:t>
    </dgm:pt>
    <dgm:pt modelId="{E1441C2F-F9B6-BA44-A03A-02E57C42EDF9}">
      <dgm:prSet phldrT="[Text]"/>
      <dgm:spPr/>
      <dgm:t>
        <a:bodyPr/>
        <a:lstStyle/>
        <a:p>
          <a:r>
            <a:rPr lang="en-US" dirty="0" smtClean="0"/>
            <a:t>Remove unused features</a:t>
          </a:r>
          <a:endParaRPr lang="en-US" dirty="0"/>
        </a:p>
      </dgm:t>
    </dgm:pt>
    <dgm:pt modelId="{511C7EDE-F679-7342-AAFB-2AAAA43E6858}" type="parTrans" cxnId="{CFED2376-C929-5646-8C60-D641653E25E8}">
      <dgm:prSet/>
      <dgm:spPr/>
      <dgm:t>
        <a:bodyPr/>
        <a:lstStyle/>
        <a:p>
          <a:endParaRPr lang="en-US"/>
        </a:p>
      </dgm:t>
    </dgm:pt>
    <dgm:pt modelId="{AE7F8E85-4361-104A-84A0-24A0E2683BD3}" type="sibTrans" cxnId="{CFED2376-C929-5646-8C60-D641653E25E8}">
      <dgm:prSet/>
      <dgm:spPr/>
      <dgm:t>
        <a:bodyPr/>
        <a:lstStyle/>
        <a:p>
          <a:endParaRPr lang="en-US"/>
        </a:p>
      </dgm:t>
    </dgm:pt>
    <dgm:pt modelId="{F2042199-5BAE-164F-BC82-D594C43E61A7}">
      <dgm:prSet phldrT="[Text]"/>
      <dgm:spPr/>
      <dgm:t>
        <a:bodyPr/>
        <a:lstStyle/>
        <a:p>
          <a:r>
            <a:rPr lang="en-US" dirty="0" smtClean="0"/>
            <a:t>Support important tasks</a:t>
          </a:r>
          <a:endParaRPr lang="en-US" dirty="0"/>
        </a:p>
      </dgm:t>
    </dgm:pt>
    <dgm:pt modelId="{8C844C5B-6B8C-8A43-9616-CA76407899D5}" type="parTrans" cxnId="{610247FC-AC06-0C40-8276-0DA04D7BAC11}">
      <dgm:prSet/>
      <dgm:spPr/>
      <dgm:t>
        <a:bodyPr/>
        <a:lstStyle/>
        <a:p>
          <a:endParaRPr lang="en-US"/>
        </a:p>
      </dgm:t>
    </dgm:pt>
    <dgm:pt modelId="{61F2A93D-748A-8348-832B-097ED462F31B}" type="sibTrans" cxnId="{610247FC-AC06-0C40-8276-0DA04D7BAC11}">
      <dgm:prSet/>
      <dgm:spPr/>
      <dgm:t>
        <a:bodyPr/>
        <a:lstStyle/>
        <a:p>
          <a:endParaRPr lang="en-US"/>
        </a:p>
      </dgm:t>
    </dgm:pt>
    <dgm:pt modelId="{3231CB35-CF66-DB4F-AB1E-046EE4ED22A8}">
      <dgm:prSet phldrT="[Text]"/>
      <dgm:spPr/>
      <dgm:t>
        <a:bodyPr/>
        <a:lstStyle/>
        <a:p>
          <a:r>
            <a:rPr lang="en-US" dirty="0" smtClean="0"/>
            <a:t>Support</a:t>
          </a:r>
          <a:r>
            <a:rPr lang="en-US" baseline="0" dirty="0" smtClean="0"/>
            <a:t> Frequently used features</a:t>
          </a:r>
          <a:endParaRPr lang="en-US" dirty="0"/>
        </a:p>
      </dgm:t>
    </dgm:pt>
    <dgm:pt modelId="{212C6A51-6949-C84C-BA5A-D5F2515EEFB2}" type="parTrans" cxnId="{D65E275E-E34A-B349-900C-FF3062BB3346}">
      <dgm:prSet/>
      <dgm:spPr/>
      <dgm:t>
        <a:bodyPr/>
        <a:lstStyle/>
        <a:p>
          <a:endParaRPr lang="en-US"/>
        </a:p>
      </dgm:t>
    </dgm:pt>
    <dgm:pt modelId="{E9BD474E-23C2-1C47-A2D6-9FD24F98C7AC}" type="sibTrans" cxnId="{D65E275E-E34A-B349-900C-FF3062BB3346}">
      <dgm:prSet/>
      <dgm:spPr/>
      <dgm:t>
        <a:bodyPr/>
        <a:lstStyle/>
        <a:p>
          <a:endParaRPr lang="en-US"/>
        </a:p>
      </dgm:t>
    </dgm:pt>
    <dgm:pt modelId="{07BC5A29-5232-B646-8A59-F098FD930185}">
      <dgm:prSet/>
      <dgm:spPr/>
      <dgm:t>
        <a:bodyPr/>
        <a:lstStyle/>
        <a:p>
          <a:endParaRPr lang="en-US"/>
        </a:p>
      </dgm:t>
    </dgm:pt>
    <dgm:pt modelId="{1F373CF5-8B32-6545-86FD-16F4EC919CEA}" type="parTrans" cxnId="{87ED3E8A-9FA6-C247-A947-DFAEF8AF402A}">
      <dgm:prSet/>
      <dgm:spPr/>
      <dgm:t>
        <a:bodyPr/>
        <a:lstStyle/>
        <a:p>
          <a:endParaRPr lang="en-US"/>
        </a:p>
      </dgm:t>
    </dgm:pt>
    <dgm:pt modelId="{A4C2C29C-C152-9A4C-9ABE-448D6F1D8BD6}" type="sibTrans" cxnId="{87ED3E8A-9FA6-C247-A947-DFAEF8AF402A}">
      <dgm:prSet/>
      <dgm:spPr/>
      <dgm:t>
        <a:bodyPr/>
        <a:lstStyle/>
        <a:p>
          <a:endParaRPr lang="en-US"/>
        </a:p>
      </dgm:t>
    </dgm:pt>
    <dgm:pt modelId="{8DB25FB3-81A2-D04F-AF84-E3592CF204D4}" type="pres">
      <dgm:prSet presAssocID="{74890BA6-9E32-864E-A83B-FA96F438FB46}" presName="outerComposite" presStyleCnt="0">
        <dgm:presLayoutVars>
          <dgm:chMax val="2"/>
          <dgm:animLvl val="lvl"/>
          <dgm:resizeHandles val="exact"/>
        </dgm:presLayoutVars>
      </dgm:prSet>
      <dgm:spPr/>
      <dgm:t>
        <a:bodyPr/>
        <a:lstStyle/>
        <a:p>
          <a:endParaRPr lang="en-US"/>
        </a:p>
      </dgm:t>
    </dgm:pt>
    <dgm:pt modelId="{7B36B944-2E14-4941-8164-D2F8A83E9210}" type="pres">
      <dgm:prSet presAssocID="{74890BA6-9E32-864E-A83B-FA96F438FB46}" presName="dummyMaxCanvas" presStyleCnt="0"/>
      <dgm:spPr/>
    </dgm:pt>
    <dgm:pt modelId="{E04E543C-6461-1645-949F-A3442C54BE75}" type="pres">
      <dgm:prSet presAssocID="{74890BA6-9E32-864E-A83B-FA96F438FB46}" presName="parentComposite" presStyleCnt="0"/>
      <dgm:spPr/>
    </dgm:pt>
    <dgm:pt modelId="{D8B854C1-3ADB-5B48-B605-FC26474BFCC6}" type="pres">
      <dgm:prSet presAssocID="{74890BA6-9E32-864E-A83B-FA96F438FB46}" presName="parent1" presStyleLbl="alignAccFollowNode1" presStyleIdx="0" presStyleCnt="4">
        <dgm:presLayoutVars>
          <dgm:chMax val="4"/>
        </dgm:presLayoutVars>
      </dgm:prSet>
      <dgm:spPr/>
      <dgm:t>
        <a:bodyPr/>
        <a:lstStyle/>
        <a:p>
          <a:endParaRPr lang="en-US"/>
        </a:p>
      </dgm:t>
    </dgm:pt>
    <dgm:pt modelId="{6D486E87-4677-334B-ABE0-EFC96158EE90}" type="pres">
      <dgm:prSet presAssocID="{74890BA6-9E32-864E-A83B-FA96F438FB46}" presName="parent2" presStyleLbl="alignAccFollowNode1" presStyleIdx="1" presStyleCnt="4">
        <dgm:presLayoutVars>
          <dgm:chMax val="4"/>
        </dgm:presLayoutVars>
      </dgm:prSet>
      <dgm:spPr/>
      <dgm:t>
        <a:bodyPr/>
        <a:lstStyle/>
        <a:p>
          <a:endParaRPr lang="en-US"/>
        </a:p>
      </dgm:t>
    </dgm:pt>
    <dgm:pt modelId="{3D1A926A-8678-934E-AF75-958FFC671988}" type="pres">
      <dgm:prSet presAssocID="{74890BA6-9E32-864E-A83B-FA96F438FB46}" presName="childrenComposite" presStyleCnt="0"/>
      <dgm:spPr/>
    </dgm:pt>
    <dgm:pt modelId="{1B319CBC-1B3F-AF41-BAD2-202A4B0BC5BA}" type="pres">
      <dgm:prSet presAssocID="{74890BA6-9E32-864E-A83B-FA96F438FB46}" presName="dummyMaxCanvas_ChildArea" presStyleCnt="0"/>
      <dgm:spPr/>
    </dgm:pt>
    <dgm:pt modelId="{2BF95467-921D-6D43-BF8C-9611977CC253}" type="pres">
      <dgm:prSet presAssocID="{74890BA6-9E32-864E-A83B-FA96F438FB46}" presName="fulcrum" presStyleLbl="alignAccFollowNode1" presStyleIdx="2" presStyleCnt="4"/>
      <dgm:spPr/>
    </dgm:pt>
    <dgm:pt modelId="{0CC59CA6-15BA-064A-9A8D-D71B0A6ACC72}" type="pres">
      <dgm:prSet presAssocID="{74890BA6-9E32-864E-A83B-FA96F438FB46}" presName="balance_23" presStyleLbl="alignAccFollowNode1" presStyleIdx="3" presStyleCnt="4">
        <dgm:presLayoutVars>
          <dgm:bulletEnabled val="1"/>
        </dgm:presLayoutVars>
      </dgm:prSet>
      <dgm:spPr/>
    </dgm:pt>
    <dgm:pt modelId="{7476EFF1-16DC-9042-BCA9-161EC85F6046}" type="pres">
      <dgm:prSet presAssocID="{74890BA6-9E32-864E-A83B-FA96F438FB46}" presName="right_23_1" presStyleLbl="node1" presStyleIdx="0" presStyleCnt="5">
        <dgm:presLayoutVars>
          <dgm:bulletEnabled val="1"/>
        </dgm:presLayoutVars>
      </dgm:prSet>
      <dgm:spPr/>
      <dgm:t>
        <a:bodyPr/>
        <a:lstStyle/>
        <a:p>
          <a:endParaRPr lang="en-US"/>
        </a:p>
      </dgm:t>
    </dgm:pt>
    <dgm:pt modelId="{2EDB6F28-8C9D-184A-8A31-39906AF3840A}" type="pres">
      <dgm:prSet presAssocID="{74890BA6-9E32-864E-A83B-FA96F438FB46}" presName="right_23_2" presStyleLbl="node1" presStyleIdx="1" presStyleCnt="5">
        <dgm:presLayoutVars>
          <dgm:bulletEnabled val="1"/>
        </dgm:presLayoutVars>
      </dgm:prSet>
      <dgm:spPr/>
      <dgm:t>
        <a:bodyPr/>
        <a:lstStyle/>
        <a:p>
          <a:endParaRPr lang="en-US"/>
        </a:p>
      </dgm:t>
    </dgm:pt>
    <dgm:pt modelId="{3ECEB5DD-6574-7C4F-A0ED-0E9C1F4AD130}" type="pres">
      <dgm:prSet presAssocID="{74890BA6-9E32-864E-A83B-FA96F438FB46}" presName="right_23_3" presStyleLbl="node1" presStyleIdx="2" presStyleCnt="5">
        <dgm:presLayoutVars>
          <dgm:bulletEnabled val="1"/>
        </dgm:presLayoutVars>
      </dgm:prSet>
      <dgm:spPr/>
      <dgm:t>
        <a:bodyPr/>
        <a:lstStyle/>
        <a:p>
          <a:endParaRPr lang="en-US"/>
        </a:p>
      </dgm:t>
    </dgm:pt>
    <dgm:pt modelId="{2EF87474-75FA-C542-A121-5C54F4A8B3C2}" type="pres">
      <dgm:prSet presAssocID="{74890BA6-9E32-864E-A83B-FA96F438FB46}" presName="left_23_1" presStyleLbl="node1" presStyleIdx="3" presStyleCnt="5">
        <dgm:presLayoutVars>
          <dgm:bulletEnabled val="1"/>
        </dgm:presLayoutVars>
      </dgm:prSet>
      <dgm:spPr/>
      <dgm:t>
        <a:bodyPr/>
        <a:lstStyle/>
        <a:p>
          <a:endParaRPr lang="en-US"/>
        </a:p>
      </dgm:t>
    </dgm:pt>
    <dgm:pt modelId="{A87D608A-B6DD-B34B-A584-41C1AA348B95}" type="pres">
      <dgm:prSet presAssocID="{74890BA6-9E32-864E-A83B-FA96F438FB46}" presName="left_23_2" presStyleLbl="node1" presStyleIdx="4" presStyleCnt="5">
        <dgm:presLayoutVars>
          <dgm:bulletEnabled val="1"/>
        </dgm:presLayoutVars>
      </dgm:prSet>
      <dgm:spPr/>
      <dgm:t>
        <a:bodyPr/>
        <a:lstStyle/>
        <a:p>
          <a:endParaRPr lang="en-US"/>
        </a:p>
      </dgm:t>
    </dgm:pt>
  </dgm:ptLst>
  <dgm:cxnLst>
    <dgm:cxn modelId="{32CD5FF9-6D63-C043-9270-614DE3250E0F}" type="presOf" srcId="{3231CB35-CF66-DB4F-AB1E-046EE4ED22A8}" destId="{3ECEB5DD-6574-7C4F-A0ED-0E9C1F4AD130}" srcOrd="0" destOrd="0" presId="urn:microsoft.com/office/officeart/2005/8/layout/balance1"/>
    <dgm:cxn modelId="{21E1FC35-A8CD-F247-93FA-A25A81233149}" type="presOf" srcId="{0D8D7E90-4E1C-3B4A-8002-FF83FD54DA8C}" destId="{A87D608A-B6DD-B34B-A584-41C1AA348B95}" srcOrd="0" destOrd="0" presId="urn:microsoft.com/office/officeart/2005/8/layout/balance1"/>
    <dgm:cxn modelId="{D7C409B7-A49E-C247-875C-5FD6C6D34CA9}" type="presOf" srcId="{C0CC7817-A02C-E34C-89AE-9E5D5C5D9E78}" destId="{D8B854C1-3ADB-5B48-B605-FC26474BFCC6}" srcOrd="0" destOrd="0" presId="urn:microsoft.com/office/officeart/2005/8/layout/balance1"/>
    <dgm:cxn modelId="{CFED2376-C929-5646-8C60-D641653E25E8}" srcId="{74890BA6-9E32-864E-A83B-FA96F438FB46}" destId="{E1441C2F-F9B6-BA44-A03A-02E57C42EDF9}" srcOrd="1" destOrd="0" parTransId="{511C7EDE-F679-7342-AAFB-2AAAA43E6858}" sibTransId="{AE7F8E85-4361-104A-84A0-24A0E2683BD3}"/>
    <dgm:cxn modelId="{D65E275E-E34A-B349-900C-FF3062BB3346}" srcId="{E1441C2F-F9B6-BA44-A03A-02E57C42EDF9}" destId="{3231CB35-CF66-DB4F-AB1E-046EE4ED22A8}" srcOrd="2" destOrd="0" parTransId="{212C6A51-6949-C84C-BA5A-D5F2515EEFB2}" sibTransId="{E9BD474E-23C2-1C47-A2D6-9FD24F98C7AC}"/>
    <dgm:cxn modelId="{87ED3E8A-9FA6-C247-A947-DFAEF8AF402A}" srcId="{E1441C2F-F9B6-BA44-A03A-02E57C42EDF9}" destId="{07BC5A29-5232-B646-8A59-F098FD930185}" srcOrd="0" destOrd="0" parTransId="{1F373CF5-8B32-6545-86FD-16F4EC919CEA}" sibTransId="{A4C2C29C-C152-9A4C-9ABE-448D6F1D8BD6}"/>
    <dgm:cxn modelId="{610247FC-AC06-0C40-8276-0DA04D7BAC11}" srcId="{E1441C2F-F9B6-BA44-A03A-02E57C42EDF9}" destId="{F2042199-5BAE-164F-BC82-D594C43E61A7}" srcOrd="1" destOrd="0" parTransId="{8C844C5B-6B8C-8A43-9616-CA76407899D5}" sibTransId="{61F2A93D-748A-8348-832B-097ED462F31B}"/>
    <dgm:cxn modelId="{5271D8EB-D306-D34A-AAB3-1942657301F5}" type="presOf" srcId="{CF09D887-A977-ED41-8AF5-6E4E3C7D052A}" destId="{2EF87474-75FA-C542-A121-5C54F4A8B3C2}" srcOrd="0" destOrd="0" presId="urn:microsoft.com/office/officeart/2005/8/layout/balance1"/>
    <dgm:cxn modelId="{7D4459DA-837F-EF47-A189-3DEC1E880A69}" srcId="{74890BA6-9E32-864E-A83B-FA96F438FB46}" destId="{C0CC7817-A02C-E34C-89AE-9E5D5C5D9E78}" srcOrd="0" destOrd="0" parTransId="{E7BFBE73-82B4-B246-A2B5-CB646E3F2713}" sibTransId="{3C2B3DD8-4D6F-2840-8FC1-8856C4161568}"/>
    <dgm:cxn modelId="{463B7A6A-F4C8-EE44-821B-2F6361EBCA27}" type="presOf" srcId="{74890BA6-9E32-864E-A83B-FA96F438FB46}" destId="{8DB25FB3-81A2-D04F-AF84-E3592CF204D4}" srcOrd="0" destOrd="0" presId="urn:microsoft.com/office/officeart/2005/8/layout/balance1"/>
    <dgm:cxn modelId="{30024201-97C5-CA4B-90F7-C16945AE3952}" type="presOf" srcId="{F2042199-5BAE-164F-BC82-D594C43E61A7}" destId="{2EDB6F28-8C9D-184A-8A31-39906AF3840A}" srcOrd="0" destOrd="0" presId="urn:microsoft.com/office/officeart/2005/8/layout/balance1"/>
    <dgm:cxn modelId="{D563986F-F09C-2446-8707-6F641F7AF7C7}" type="presOf" srcId="{E1441C2F-F9B6-BA44-A03A-02E57C42EDF9}" destId="{6D486E87-4677-334B-ABE0-EFC96158EE90}" srcOrd="0" destOrd="0" presId="urn:microsoft.com/office/officeart/2005/8/layout/balance1"/>
    <dgm:cxn modelId="{3178E78E-3EA5-B54D-AA8C-58BBBEAA9947}" srcId="{C0CC7817-A02C-E34C-89AE-9E5D5C5D9E78}" destId="{CF09D887-A977-ED41-8AF5-6E4E3C7D052A}" srcOrd="0" destOrd="0" parTransId="{41FF8D3B-AB5A-0040-803A-C5C25CF8D741}" sibTransId="{C4E39666-9706-7E45-A8F9-0785898211B5}"/>
    <dgm:cxn modelId="{0EDC2057-E2C4-404E-AFAA-9A364B4FC2CE}" srcId="{C0CC7817-A02C-E34C-89AE-9E5D5C5D9E78}" destId="{0D8D7E90-4E1C-3B4A-8002-FF83FD54DA8C}" srcOrd="1" destOrd="0" parTransId="{63F510E3-A0E2-6144-9CC0-681628DC10A1}" sibTransId="{C0F16EEE-51B7-3546-962D-18A672B8E3D1}"/>
    <dgm:cxn modelId="{E40D7322-755C-9D4A-B55D-4AFE7735DF84}" type="presOf" srcId="{07BC5A29-5232-B646-8A59-F098FD930185}" destId="{7476EFF1-16DC-9042-BCA9-161EC85F6046}" srcOrd="0" destOrd="0" presId="urn:microsoft.com/office/officeart/2005/8/layout/balance1"/>
    <dgm:cxn modelId="{95387558-768B-C940-BA1A-A37EE93639CB}" type="presParOf" srcId="{8DB25FB3-81A2-D04F-AF84-E3592CF204D4}" destId="{7B36B944-2E14-4941-8164-D2F8A83E9210}" srcOrd="0" destOrd="0" presId="urn:microsoft.com/office/officeart/2005/8/layout/balance1"/>
    <dgm:cxn modelId="{8F1D9E65-8DF8-6641-8566-E3762877B52D}" type="presParOf" srcId="{8DB25FB3-81A2-D04F-AF84-E3592CF204D4}" destId="{E04E543C-6461-1645-949F-A3442C54BE75}" srcOrd="1" destOrd="0" presId="urn:microsoft.com/office/officeart/2005/8/layout/balance1"/>
    <dgm:cxn modelId="{6EBD733E-C7B9-DB4C-A4B2-401D6A90793F}" type="presParOf" srcId="{E04E543C-6461-1645-949F-A3442C54BE75}" destId="{D8B854C1-3ADB-5B48-B605-FC26474BFCC6}" srcOrd="0" destOrd="0" presId="urn:microsoft.com/office/officeart/2005/8/layout/balance1"/>
    <dgm:cxn modelId="{7E254D21-080C-2E46-9A83-5D185AF06868}" type="presParOf" srcId="{E04E543C-6461-1645-949F-A3442C54BE75}" destId="{6D486E87-4677-334B-ABE0-EFC96158EE90}" srcOrd="1" destOrd="0" presId="urn:microsoft.com/office/officeart/2005/8/layout/balance1"/>
    <dgm:cxn modelId="{A2E8671E-D680-4C4E-BAC1-16A60F0AC6E9}" type="presParOf" srcId="{8DB25FB3-81A2-D04F-AF84-E3592CF204D4}" destId="{3D1A926A-8678-934E-AF75-958FFC671988}" srcOrd="2" destOrd="0" presId="urn:microsoft.com/office/officeart/2005/8/layout/balance1"/>
    <dgm:cxn modelId="{F87908A6-3318-1545-A2E6-3818F18B1230}" type="presParOf" srcId="{3D1A926A-8678-934E-AF75-958FFC671988}" destId="{1B319CBC-1B3F-AF41-BAD2-202A4B0BC5BA}" srcOrd="0" destOrd="0" presId="urn:microsoft.com/office/officeart/2005/8/layout/balance1"/>
    <dgm:cxn modelId="{CCFADF56-6D59-2D41-9B0B-C6C7AE7664E0}" type="presParOf" srcId="{3D1A926A-8678-934E-AF75-958FFC671988}" destId="{2BF95467-921D-6D43-BF8C-9611977CC253}" srcOrd="1" destOrd="0" presId="urn:microsoft.com/office/officeart/2005/8/layout/balance1"/>
    <dgm:cxn modelId="{2DD84AA8-9AAF-6540-98A0-6CFD85A394BC}" type="presParOf" srcId="{3D1A926A-8678-934E-AF75-958FFC671988}" destId="{0CC59CA6-15BA-064A-9A8D-D71B0A6ACC72}" srcOrd="2" destOrd="0" presId="urn:microsoft.com/office/officeart/2005/8/layout/balance1"/>
    <dgm:cxn modelId="{C06F10F2-7986-C047-A4AB-6307DBB945F0}" type="presParOf" srcId="{3D1A926A-8678-934E-AF75-958FFC671988}" destId="{7476EFF1-16DC-9042-BCA9-161EC85F6046}" srcOrd="3" destOrd="0" presId="urn:microsoft.com/office/officeart/2005/8/layout/balance1"/>
    <dgm:cxn modelId="{403EE2BD-7D60-6640-9CFB-C93872FBD342}" type="presParOf" srcId="{3D1A926A-8678-934E-AF75-958FFC671988}" destId="{2EDB6F28-8C9D-184A-8A31-39906AF3840A}" srcOrd="4" destOrd="0" presId="urn:microsoft.com/office/officeart/2005/8/layout/balance1"/>
    <dgm:cxn modelId="{61AA151C-4D11-C84B-B5C5-AF23E78611E7}" type="presParOf" srcId="{3D1A926A-8678-934E-AF75-958FFC671988}" destId="{3ECEB5DD-6574-7C4F-A0ED-0E9C1F4AD130}" srcOrd="5" destOrd="0" presId="urn:microsoft.com/office/officeart/2005/8/layout/balance1"/>
    <dgm:cxn modelId="{EA93D6D0-ED51-B742-AD22-C1C48C341CDC}" type="presParOf" srcId="{3D1A926A-8678-934E-AF75-958FFC671988}" destId="{2EF87474-75FA-C542-A121-5C54F4A8B3C2}" srcOrd="6" destOrd="0" presId="urn:microsoft.com/office/officeart/2005/8/layout/balance1"/>
    <dgm:cxn modelId="{7DA9D2A9-23DF-104C-88DE-FC183A446242}" type="presParOf" srcId="{3D1A926A-8678-934E-AF75-958FFC671988}" destId="{A87D608A-B6DD-B34B-A584-41C1AA348B95}"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E31250-6A32-8E4B-9EA6-21BE6257355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5A9CD7D9-4F1C-F542-A611-0CFA95AB18EF}">
      <dgm:prSet phldrT="[Text]"/>
      <dgm:spPr/>
      <dgm:t>
        <a:bodyPr/>
        <a:lstStyle/>
        <a:p>
          <a:r>
            <a:rPr lang="en-US" dirty="0" smtClean="0"/>
            <a:t>Who?</a:t>
          </a:r>
          <a:endParaRPr lang="en-US" dirty="0"/>
        </a:p>
      </dgm:t>
    </dgm:pt>
    <dgm:pt modelId="{9CAFFD66-BB4C-7043-BE0E-B2BB1A4AD5CB}" type="parTrans" cxnId="{AEB7D120-8DDB-CB4A-90B6-32E8C7D169B3}">
      <dgm:prSet/>
      <dgm:spPr/>
      <dgm:t>
        <a:bodyPr/>
        <a:lstStyle/>
        <a:p>
          <a:endParaRPr lang="en-US"/>
        </a:p>
      </dgm:t>
    </dgm:pt>
    <dgm:pt modelId="{94F97DA9-11B4-FE48-9338-E2BE4200DF25}" type="sibTrans" cxnId="{AEB7D120-8DDB-CB4A-90B6-32E8C7D169B3}">
      <dgm:prSet/>
      <dgm:spPr/>
      <dgm:t>
        <a:bodyPr/>
        <a:lstStyle/>
        <a:p>
          <a:endParaRPr lang="en-US"/>
        </a:p>
      </dgm:t>
    </dgm:pt>
    <dgm:pt modelId="{AD6F0D66-33B0-D046-9689-F332F7E39798}">
      <dgm:prSet phldrT="[Text]"/>
      <dgm:spPr/>
      <dgm:t>
        <a:bodyPr/>
        <a:lstStyle/>
        <a:p>
          <a:r>
            <a:rPr lang="en-US" dirty="0" smtClean="0"/>
            <a:t>uses the thermostat and would they also set the Humidity and Air quality controls?</a:t>
          </a:r>
          <a:endParaRPr lang="en-US" dirty="0"/>
        </a:p>
      </dgm:t>
    </dgm:pt>
    <dgm:pt modelId="{334B77C5-48F7-E742-A3A8-34D00F2E6DAD}" type="parTrans" cxnId="{58744E62-27F1-B546-9F41-BCB760AF1EB9}">
      <dgm:prSet/>
      <dgm:spPr/>
      <dgm:t>
        <a:bodyPr/>
        <a:lstStyle/>
        <a:p>
          <a:endParaRPr lang="en-US"/>
        </a:p>
      </dgm:t>
    </dgm:pt>
    <dgm:pt modelId="{F088B051-7CCD-EF4C-B277-D7042C85444C}" type="sibTrans" cxnId="{58744E62-27F1-B546-9F41-BCB760AF1EB9}">
      <dgm:prSet/>
      <dgm:spPr/>
      <dgm:t>
        <a:bodyPr/>
        <a:lstStyle/>
        <a:p>
          <a:endParaRPr lang="en-US"/>
        </a:p>
      </dgm:t>
    </dgm:pt>
    <dgm:pt modelId="{7DBC9201-4D95-D64C-84CC-BB77D3F89E9F}">
      <dgm:prSet phldrT="[Text]"/>
      <dgm:spPr/>
      <dgm:t>
        <a:bodyPr/>
        <a:lstStyle/>
        <a:p>
          <a:r>
            <a:rPr lang="en-US" dirty="0" smtClean="0"/>
            <a:t>When?</a:t>
          </a:r>
          <a:endParaRPr lang="en-US" dirty="0"/>
        </a:p>
      </dgm:t>
    </dgm:pt>
    <dgm:pt modelId="{92FA291D-CDF5-3F4A-A9CD-7E981190C799}" type="parTrans" cxnId="{23760CDB-7AEF-E445-BDD9-2DCF519F1931}">
      <dgm:prSet/>
      <dgm:spPr/>
      <dgm:t>
        <a:bodyPr/>
        <a:lstStyle/>
        <a:p>
          <a:endParaRPr lang="en-US"/>
        </a:p>
      </dgm:t>
    </dgm:pt>
    <dgm:pt modelId="{66528AC6-7DDC-9849-8C0C-0A8A522356D9}" type="sibTrans" cxnId="{23760CDB-7AEF-E445-BDD9-2DCF519F1931}">
      <dgm:prSet/>
      <dgm:spPr/>
      <dgm:t>
        <a:bodyPr/>
        <a:lstStyle/>
        <a:p>
          <a:endParaRPr lang="en-US"/>
        </a:p>
      </dgm:t>
    </dgm:pt>
    <dgm:pt modelId="{A0773ECD-AB7A-144F-8ED8-46B09C3E0EFF}">
      <dgm:prSet phldrT="[Text]"/>
      <dgm:spPr/>
      <dgm:t>
        <a:bodyPr/>
        <a:lstStyle/>
        <a:p>
          <a:r>
            <a:rPr lang="en-US" dirty="0" smtClean="0"/>
            <a:t>Would you change the humidity and air quality controls?</a:t>
          </a:r>
          <a:endParaRPr lang="en-US" dirty="0"/>
        </a:p>
      </dgm:t>
    </dgm:pt>
    <dgm:pt modelId="{CE4D5D2A-5651-5241-B23D-AEEC66ABDC33}" type="parTrans" cxnId="{51E3738A-901E-B348-B801-E3936C85D7A0}">
      <dgm:prSet/>
      <dgm:spPr/>
      <dgm:t>
        <a:bodyPr/>
        <a:lstStyle/>
        <a:p>
          <a:endParaRPr lang="en-US"/>
        </a:p>
      </dgm:t>
    </dgm:pt>
    <dgm:pt modelId="{2556C1B1-4BF4-094F-8AED-EE671FE74061}" type="sibTrans" cxnId="{51E3738A-901E-B348-B801-E3936C85D7A0}">
      <dgm:prSet/>
      <dgm:spPr/>
      <dgm:t>
        <a:bodyPr/>
        <a:lstStyle/>
        <a:p>
          <a:endParaRPr lang="en-US"/>
        </a:p>
      </dgm:t>
    </dgm:pt>
    <dgm:pt modelId="{821A4612-8958-464F-A9DB-622EE0E09FCC}">
      <dgm:prSet phldrT="[Text]"/>
      <dgm:spPr/>
      <dgm:t>
        <a:bodyPr/>
        <a:lstStyle/>
        <a:p>
          <a:r>
            <a:rPr lang="en-US" dirty="0" smtClean="0"/>
            <a:t>What?</a:t>
          </a:r>
          <a:endParaRPr lang="en-US" dirty="0"/>
        </a:p>
      </dgm:t>
    </dgm:pt>
    <dgm:pt modelId="{A07BF229-1D7A-B042-BD25-6AF7609D6C7F}" type="parTrans" cxnId="{CE3AFC90-056A-E342-94C4-F4627C482537}">
      <dgm:prSet/>
      <dgm:spPr/>
      <dgm:t>
        <a:bodyPr/>
        <a:lstStyle/>
        <a:p>
          <a:endParaRPr lang="en-US"/>
        </a:p>
      </dgm:t>
    </dgm:pt>
    <dgm:pt modelId="{07F326EE-255B-B142-AE4B-70FC9F94B153}" type="sibTrans" cxnId="{CE3AFC90-056A-E342-94C4-F4627C482537}">
      <dgm:prSet/>
      <dgm:spPr/>
      <dgm:t>
        <a:bodyPr/>
        <a:lstStyle/>
        <a:p>
          <a:endParaRPr lang="en-US"/>
        </a:p>
      </dgm:t>
    </dgm:pt>
    <dgm:pt modelId="{0A313F9F-7749-D844-85B7-D1CA915FF601}">
      <dgm:prSet phldrT="[Text]"/>
      <dgm:spPr/>
      <dgm:t>
        <a:bodyPr/>
        <a:lstStyle/>
        <a:p>
          <a:r>
            <a:rPr lang="en-US" dirty="0" smtClean="0"/>
            <a:t>Alerts would you need for humidity and air quality?</a:t>
          </a:r>
          <a:endParaRPr lang="en-US" dirty="0"/>
        </a:p>
      </dgm:t>
    </dgm:pt>
    <dgm:pt modelId="{8521E7D4-D6CC-8D4D-8548-17045F4D401B}" type="parTrans" cxnId="{BAC43997-71AD-2F4A-8862-1FC0E038A915}">
      <dgm:prSet/>
      <dgm:spPr/>
      <dgm:t>
        <a:bodyPr/>
        <a:lstStyle/>
        <a:p>
          <a:endParaRPr lang="en-US"/>
        </a:p>
      </dgm:t>
    </dgm:pt>
    <dgm:pt modelId="{BC6EE329-DFC2-FA42-A221-CFD9E0F43A64}" type="sibTrans" cxnId="{BAC43997-71AD-2F4A-8862-1FC0E038A915}">
      <dgm:prSet/>
      <dgm:spPr/>
      <dgm:t>
        <a:bodyPr/>
        <a:lstStyle/>
        <a:p>
          <a:endParaRPr lang="en-US"/>
        </a:p>
      </dgm:t>
    </dgm:pt>
    <dgm:pt modelId="{B728FA74-97C0-934E-9F70-AB9C7D8FC60D}">
      <dgm:prSet/>
      <dgm:spPr/>
      <dgm:t>
        <a:bodyPr/>
        <a:lstStyle/>
        <a:p>
          <a:r>
            <a:rPr lang="en-US" dirty="0" smtClean="0"/>
            <a:t>Where?</a:t>
          </a:r>
          <a:endParaRPr lang="en-US" dirty="0"/>
        </a:p>
      </dgm:t>
    </dgm:pt>
    <dgm:pt modelId="{393B0070-D028-A744-AB29-86EA5F2F49E9}" type="parTrans" cxnId="{88AB26CE-42BA-C84A-9893-C61B76ECD6AF}">
      <dgm:prSet/>
      <dgm:spPr/>
      <dgm:t>
        <a:bodyPr/>
        <a:lstStyle/>
        <a:p>
          <a:endParaRPr lang="en-US"/>
        </a:p>
      </dgm:t>
    </dgm:pt>
    <dgm:pt modelId="{FA926131-FA5F-F74F-B146-69E84D52391B}" type="sibTrans" cxnId="{88AB26CE-42BA-C84A-9893-C61B76ECD6AF}">
      <dgm:prSet/>
      <dgm:spPr/>
      <dgm:t>
        <a:bodyPr/>
        <a:lstStyle/>
        <a:p>
          <a:endParaRPr lang="en-US"/>
        </a:p>
      </dgm:t>
    </dgm:pt>
    <dgm:pt modelId="{A5678A96-5B70-E04A-AB82-29926DDE4A2E}">
      <dgm:prSet/>
      <dgm:spPr/>
      <dgm:t>
        <a:bodyPr/>
        <a:lstStyle/>
        <a:p>
          <a:r>
            <a:rPr lang="en-US" dirty="0" smtClean="0"/>
            <a:t>Why?</a:t>
          </a:r>
          <a:endParaRPr lang="en-US" dirty="0"/>
        </a:p>
      </dgm:t>
    </dgm:pt>
    <dgm:pt modelId="{8D014C68-5CDE-3641-9741-C5405ED8ACA6}" type="parTrans" cxnId="{D0440802-6567-6B4E-852F-C261AEBDC479}">
      <dgm:prSet/>
      <dgm:spPr/>
      <dgm:t>
        <a:bodyPr/>
        <a:lstStyle/>
        <a:p>
          <a:endParaRPr lang="en-US"/>
        </a:p>
      </dgm:t>
    </dgm:pt>
    <dgm:pt modelId="{DB818A74-6F4C-A442-9501-F314BB3A7028}" type="sibTrans" cxnId="{D0440802-6567-6B4E-852F-C261AEBDC479}">
      <dgm:prSet/>
      <dgm:spPr/>
      <dgm:t>
        <a:bodyPr/>
        <a:lstStyle/>
        <a:p>
          <a:endParaRPr lang="en-US"/>
        </a:p>
      </dgm:t>
    </dgm:pt>
    <dgm:pt modelId="{2BA9D26E-6A3B-9F47-B8C9-B49B87D9A6EB}">
      <dgm:prSet/>
      <dgm:spPr/>
      <dgm:t>
        <a:bodyPr/>
        <a:lstStyle/>
        <a:p>
          <a:r>
            <a:rPr lang="en-US" dirty="0" smtClean="0"/>
            <a:t>How?</a:t>
          </a:r>
          <a:endParaRPr lang="en-US" dirty="0"/>
        </a:p>
      </dgm:t>
    </dgm:pt>
    <dgm:pt modelId="{4D7CB327-AB77-6241-9B8F-1B834BCE8561}" type="parTrans" cxnId="{72D9DA9D-A758-8046-A5DD-A622FCABF93E}">
      <dgm:prSet/>
      <dgm:spPr/>
      <dgm:t>
        <a:bodyPr/>
        <a:lstStyle/>
        <a:p>
          <a:endParaRPr lang="en-US"/>
        </a:p>
      </dgm:t>
    </dgm:pt>
    <dgm:pt modelId="{5A6DE84D-3C69-8645-AAA1-75C38CA14261}" type="sibTrans" cxnId="{72D9DA9D-A758-8046-A5DD-A622FCABF93E}">
      <dgm:prSet/>
      <dgm:spPr/>
      <dgm:t>
        <a:bodyPr/>
        <a:lstStyle/>
        <a:p>
          <a:endParaRPr lang="en-US"/>
        </a:p>
      </dgm:t>
    </dgm:pt>
    <dgm:pt modelId="{E2C7D885-C9F3-B545-86BB-E8ABD989479C}">
      <dgm:prSet/>
      <dgm:spPr/>
      <dgm:t>
        <a:bodyPr/>
        <a:lstStyle/>
        <a:p>
          <a:r>
            <a:rPr lang="en-US" dirty="0" smtClean="0"/>
            <a:t>Should the humidity and air quality controls be located?</a:t>
          </a:r>
          <a:endParaRPr lang="en-US" dirty="0"/>
        </a:p>
      </dgm:t>
    </dgm:pt>
    <dgm:pt modelId="{CBF88FEB-925B-E941-A197-7F038C1E49D5}" type="parTrans" cxnId="{3BEC1608-8F54-094E-B0A5-342CA86C45B6}">
      <dgm:prSet/>
      <dgm:spPr/>
      <dgm:t>
        <a:bodyPr/>
        <a:lstStyle/>
        <a:p>
          <a:endParaRPr lang="en-US"/>
        </a:p>
      </dgm:t>
    </dgm:pt>
    <dgm:pt modelId="{16905AA4-1A19-2F44-8685-FA4E6F685A6A}" type="sibTrans" cxnId="{3BEC1608-8F54-094E-B0A5-342CA86C45B6}">
      <dgm:prSet/>
      <dgm:spPr/>
      <dgm:t>
        <a:bodyPr/>
        <a:lstStyle/>
        <a:p>
          <a:endParaRPr lang="en-US"/>
        </a:p>
      </dgm:t>
    </dgm:pt>
    <dgm:pt modelId="{5707135D-BA8F-F24E-B3CF-91A23C897815}">
      <dgm:prSet/>
      <dgm:spPr/>
      <dgm:t>
        <a:bodyPr/>
        <a:lstStyle/>
        <a:p>
          <a:r>
            <a:rPr lang="en-US" dirty="0" smtClean="0"/>
            <a:t>Would you change the humidity and air quality controls?</a:t>
          </a:r>
          <a:endParaRPr lang="en-US" dirty="0"/>
        </a:p>
      </dgm:t>
    </dgm:pt>
    <dgm:pt modelId="{AE665986-C883-F845-93FF-5F79FF6EF11C}" type="parTrans" cxnId="{F2D28357-F3A1-DF48-A46E-B5720222429E}">
      <dgm:prSet/>
      <dgm:spPr/>
      <dgm:t>
        <a:bodyPr/>
        <a:lstStyle/>
        <a:p>
          <a:endParaRPr lang="en-US"/>
        </a:p>
      </dgm:t>
    </dgm:pt>
    <dgm:pt modelId="{3EB4302E-B2BF-3449-A2C9-D9CC92BA796D}" type="sibTrans" cxnId="{F2D28357-F3A1-DF48-A46E-B5720222429E}">
      <dgm:prSet/>
      <dgm:spPr/>
      <dgm:t>
        <a:bodyPr/>
        <a:lstStyle/>
        <a:p>
          <a:endParaRPr lang="en-US"/>
        </a:p>
      </dgm:t>
    </dgm:pt>
    <dgm:pt modelId="{A44D0E2A-13C4-1246-A5A8-1961EB7338D6}">
      <dgm:prSet/>
      <dgm:spPr/>
      <dgm:t>
        <a:bodyPr/>
        <a:lstStyle/>
        <a:p>
          <a:r>
            <a:rPr lang="en-US" dirty="0" smtClean="0"/>
            <a:t>Would you expect to change or operate the humidity and air quality controls?</a:t>
          </a:r>
          <a:endParaRPr lang="en-US" dirty="0"/>
        </a:p>
      </dgm:t>
    </dgm:pt>
    <dgm:pt modelId="{189AD123-18A1-0B45-99D3-5C21F19E5595}" type="parTrans" cxnId="{605A94F8-954F-9842-850E-CCAEA0814640}">
      <dgm:prSet/>
      <dgm:spPr/>
      <dgm:t>
        <a:bodyPr/>
        <a:lstStyle/>
        <a:p>
          <a:endParaRPr lang="en-US"/>
        </a:p>
      </dgm:t>
    </dgm:pt>
    <dgm:pt modelId="{34057BF8-A06F-2E4A-B481-6191C19074E4}" type="sibTrans" cxnId="{605A94F8-954F-9842-850E-CCAEA0814640}">
      <dgm:prSet/>
      <dgm:spPr/>
      <dgm:t>
        <a:bodyPr/>
        <a:lstStyle/>
        <a:p>
          <a:endParaRPr lang="en-US"/>
        </a:p>
      </dgm:t>
    </dgm:pt>
    <dgm:pt modelId="{F2D14C21-101D-1E40-9889-09F6F2BA0BCE}" type="pres">
      <dgm:prSet presAssocID="{E1E31250-6A32-8E4B-9EA6-21BE6257355E}" presName="Name0" presStyleCnt="0">
        <dgm:presLayoutVars>
          <dgm:dir/>
          <dgm:animLvl val="lvl"/>
          <dgm:resizeHandles val="exact"/>
        </dgm:presLayoutVars>
      </dgm:prSet>
      <dgm:spPr/>
      <dgm:t>
        <a:bodyPr/>
        <a:lstStyle/>
        <a:p>
          <a:endParaRPr lang="en-US"/>
        </a:p>
      </dgm:t>
    </dgm:pt>
    <dgm:pt modelId="{5FCFDB99-8A81-3C48-8F49-69ACF2A419AE}" type="pres">
      <dgm:prSet presAssocID="{5A9CD7D9-4F1C-F542-A611-0CFA95AB18EF}" presName="linNode" presStyleCnt="0"/>
      <dgm:spPr/>
    </dgm:pt>
    <dgm:pt modelId="{EE6C66EB-52C5-794E-9E6B-663DB1782996}" type="pres">
      <dgm:prSet presAssocID="{5A9CD7D9-4F1C-F542-A611-0CFA95AB18EF}" presName="parentText" presStyleLbl="node1" presStyleIdx="0" presStyleCnt="6">
        <dgm:presLayoutVars>
          <dgm:chMax val="1"/>
          <dgm:bulletEnabled val="1"/>
        </dgm:presLayoutVars>
      </dgm:prSet>
      <dgm:spPr/>
      <dgm:t>
        <a:bodyPr/>
        <a:lstStyle/>
        <a:p>
          <a:endParaRPr lang="en-US"/>
        </a:p>
      </dgm:t>
    </dgm:pt>
    <dgm:pt modelId="{E4926C5A-F67F-B649-851A-BC17BE3706DB}" type="pres">
      <dgm:prSet presAssocID="{5A9CD7D9-4F1C-F542-A611-0CFA95AB18EF}" presName="descendantText" presStyleLbl="alignAccFollowNode1" presStyleIdx="0" presStyleCnt="6">
        <dgm:presLayoutVars>
          <dgm:bulletEnabled val="1"/>
        </dgm:presLayoutVars>
      </dgm:prSet>
      <dgm:spPr/>
      <dgm:t>
        <a:bodyPr/>
        <a:lstStyle/>
        <a:p>
          <a:endParaRPr lang="en-US"/>
        </a:p>
      </dgm:t>
    </dgm:pt>
    <dgm:pt modelId="{83D1E081-743A-584F-A7F4-C798BF3283CB}" type="pres">
      <dgm:prSet presAssocID="{94F97DA9-11B4-FE48-9338-E2BE4200DF25}" presName="sp" presStyleCnt="0"/>
      <dgm:spPr/>
    </dgm:pt>
    <dgm:pt modelId="{C0F03AF9-CC1D-274C-9179-E41623CFF04A}" type="pres">
      <dgm:prSet presAssocID="{7DBC9201-4D95-D64C-84CC-BB77D3F89E9F}" presName="linNode" presStyleCnt="0"/>
      <dgm:spPr/>
    </dgm:pt>
    <dgm:pt modelId="{54AD7719-0516-2645-A235-0BBB020E9AE6}" type="pres">
      <dgm:prSet presAssocID="{7DBC9201-4D95-D64C-84CC-BB77D3F89E9F}" presName="parentText" presStyleLbl="node1" presStyleIdx="1" presStyleCnt="6">
        <dgm:presLayoutVars>
          <dgm:chMax val="1"/>
          <dgm:bulletEnabled val="1"/>
        </dgm:presLayoutVars>
      </dgm:prSet>
      <dgm:spPr/>
      <dgm:t>
        <a:bodyPr/>
        <a:lstStyle/>
        <a:p>
          <a:endParaRPr lang="en-US"/>
        </a:p>
      </dgm:t>
    </dgm:pt>
    <dgm:pt modelId="{724F8DD9-D975-4E40-9658-E71D25655CBE}" type="pres">
      <dgm:prSet presAssocID="{7DBC9201-4D95-D64C-84CC-BB77D3F89E9F}" presName="descendantText" presStyleLbl="alignAccFollowNode1" presStyleIdx="1" presStyleCnt="6">
        <dgm:presLayoutVars>
          <dgm:bulletEnabled val="1"/>
        </dgm:presLayoutVars>
      </dgm:prSet>
      <dgm:spPr/>
      <dgm:t>
        <a:bodyPr/>
        <a:lstStyle/>
        <a:p>
          <a:endParaRPr lang="en-US"/>
        </a:p>
      </dgm:t>
    </dgm:pt>
    <dgm:pt modelId="{2F49CA3C-E0CF-D24E-BFDC-98430A186771}" type="pres">
      <dgm:prSet presAssocID="{66528AC6-7DDC-9849-8C0C-0A8A522356D9}" presName="sp" presStyleCnt="0"/>
      <dgm:spPr/>
    </dgm:pt>
    <dgm:pt modelId="{093AAC0C-49B4-064C-859B-F7E0CDD11736}" type="pres">
      <dgm:prSet presAssocID="{821A4612-8958-464F-A9DB-622EE0E09FCC}" presName="linNode" presStyleCnt="0"/>
      <dgm:spPr/>
    </dgm:pt>
    <dgm:pt modelId="{AAADF553-E671-854B-908D-B4392967ECD1}" type="pres">
      <dgm:prSet presAssocID="{821A4612-8958-464F-A9DB-622EE0E09FCC}" presName="parentText" presStyleLbl="node1" presStyleIdx="2" presStyleCnt="6">
        <dgm:presLayoutVars>
          <dgm:chMax val="1"/>
          <dgm:bulletEnabled val="1"/>
        </dgm:presLayoutVars>
      </dgm:prSet>
      <dgm:spPr/>
      <dgm:t>
        <a:bodyPr/>
        <a:lstStyle/>
        <a:p>
          <a:endParaRPr lang="en-US"/>
        </a:p>
      </dgm:t>
    </dgm:pt>
    <dgm:pt modelId="{884CBA32-E88C-4341-A168-CC65D2417E9B}" type="pres">
      <dgm:prSet presAssocID="{821A4612-8958-464F-A9DB-622EE0E09FCC}" presName="descendantText" presStyleLbl="alignAccFollowNode1" presStyleIdx="2" presStyleCnt="6">
        <dgm:presLayoutVars>
          <dgm:bulletEnabled val="1"/>
        </dgm:presLayoutVars>
      </dgm:prSet>
      <dgm:spPr/>
      <dgm:t>
        <a:bodyPr/>
        <a:lstStyle/>
        <a:p>
          <a:endParaRPr lang="en-US"/>
        </a:p>
      </dgm:t>
    </dgm:pt>
    <dgm:pt modelId="{08EEA295-4917-F14A-BEDB-25FA46E0FF00}" type="pres">
      <dgm:prSet presAssocID="{07F326EE-255B-B142-AE4B-70FC9F94B153}" presName="sp" presStyleCnt="0"/>
      <dgm:spPr/>
    </dgm:pt>
    <dgm:pt modelId="{2F906560-CDA1-D143-B75B-E99D7EAAB6F0}" type="pres">
      <dgm:prSet presAssocID="{B728FA74-97C0-934E-9F70-AB9C7D8FC60D}" presName="linNode" presStyleCnt="0"/>
      <dgm:spPr/>
    </dgm:pt>
    <dgm:pt modelId="{7B335A01-5660-1640-B5F8-CC4B7BE1227E}" type="pres">
      <dgm:prSet presAssocID="{B728FA74-97C0-934E-9F70-AB9C7D8FC60D}" presName="parentText" presStyleLbl="node1" presStyleIdx="3" presStyleCnt="6">
        <dgm:presLayoutVars>
          <dgm:chMax val="1"/>
          <dgm:bulletEnabled val="1"/>
        </dgm:presLayoutVars>
      </dgm:prSet>
      <dgm:spPr/>
      <dgm:t>
        <a:bodyPr/>
        <a:lstStyle/>
        <a:p>
          <a:endParaRPr lang="en-US"/>
        </a:p>
      </dgm:t>
    </dgm:pt>
    <dgm:pt modelId="{338D8E46-3C57-DD4E-B6C7-5E7AB3C4F732}" type="pres">
      <dgm:prSet presAssocID="{B728FA74-97C0-934E-9F70-AB9C7D8FC60D}" presName="descendantText" presStyleLbl="alignAccFollowNode1" presStyleIdx="3" presStyleCnt="6">
        <dgm:presLayoutVars>
          <dgm:bulletEnabled val="1"/>
        </dgm:presLayoutVars>
      </dgm:prSet>
      <dgm:spPr/>
      <dgm:t>
        <a:bodyPr/>
        <a:lstStyle/>
        <a:p>
          <a:endParaRPr lang="en-US"/>
        </a:p>
      </dgm:t>
    </dgm:pt>
    <dgm:pt modelId="{9BDCC480-7CC7-9F4B-A9E4-CF6415EACA30}" type="pres">
      <dgm:prSet presAssocID="{FA926131-FA5F-F74F-B146-69E84D52391B}" presName="sp" presStyleCnt="0"/>
      <dgm:spPr/>
    </dgm:pt>
    <dgm:pt modelId="{92834A34-3C5D-4148-94F1-7451F709917F}" type="pres">
      <dgm:prSet presAssocID="{A5678A96-5B70-E04A-AB82-29926DDE4A2E}" presName="linNode" presStyleCnt="0"/>
      <dgm:spPr/>
    </dgm:pt>
    <dgm:pt modelId="{0E19DD24-5C7D-3D41-A088-7015D04AFE6B}" type="pres">
      <dgm:prSet presAssocID="{A5678A96-5B70-E04A-AB82-29926DDE4A2E}" presName="parentText" presStyleLbl="node1" presStyleIdx="4" presStyleCnt="6">
        <dgm:presLayoutVars>
          <dgm:chMax val="1"/>
          <dgm:bulletEnabled val="1"/>
        </dgm:presLayoutVars>
      </dgm:prSet>
      <dgm:spPr/>
      <dgm:t>
        <a:bodyPr/>
        <a:lstStyle/>
        <a:p>
          <a:endParaRPr lang="en-US"/>
        </a:p>
      </dgm:t>
    </dgm:pt>
    <dgm:pt modelId="{D9DED67A-A60B-B94C-8F82-7E45EF9EA50A}" type="pres">
      <dgm:prSet presAssocID="{A5678A96-5B70-E04A-AB82-29926DDE4A2E}" presName="descendantText" presStyleLbl="alignAccFollowNode1" presStyleIdx="4" presStyleCnt="6">
        <dgm:presLayoutVars>
          <dgm:bulletEnabled val="1"/>
        </dgm:presLayoutVars>
      </dgm:prSet>
      <dgm:spPr/>
      <dgm:t>
        <a:bodyPr/>
        <a:lstStyle/>
        <a:p>
          <a:endParaRPr lang="en-US"/>
        </a:p>
      </dgm:t>
    </dgm:pt>
    <dgm:pt modelId="{628042F6-5BAA-9543-8E3B-727D048D4A8E}" type="pres">
      <dgm:prSet presAssocID="{DB818A74-6F4C-A442-9501-F314BB3A7028}" presName="sp" presStyleCnt="0"/>
      <dgm:spPr/>
    </dgm:pt>
    <dgm:pt modelId="{B08FF7FA-DD95-EF4B-BE76-76C1B804600D}" type="pres">
      <dgm:prSet presAssocID="{2BA9D26E-6A3B-9F47-B8C9-B49B87D9A6EB}" presName="linNode" presStyleCnt="0"/>
      <dgm:spPr/>
    </dgm:pt>
    <dgm:pt modelId="{6A186B43-4E0E-DA4D-991C-1512D7FD7E56}" type="pres">
      <dgm:prSet presAssocID="{2BA9D26E-6A3B-9F47-B8C9-B49B87D9A6EB}" presName="parentText" presStyleLbl="node1" presStyleIdx="5" presStyleCnt="6">
        <dgm:presLayoutVars>
          <dgm:chMax val="1"/>
          <dgm:bulletEnabled val="1"/>
        </dgm:presLayoutVars>
      </dgm:prSet>
      <dgm:spPr/>
      <dgm:t>
        <a:bodyPr/>
        <a:lstStyle/>
        <a:p>
          <a:endParaRPr lang="en-US"/>
        </a:p>
      </dgm:t>
    </dgm:pt>
    <dgm:pt modelId="{26979555-2267-2241-A111-97E3FB31C8B3}" type="pres">
      <dgm:prSet presAssocID="{2BA9D26E-6A3B-9F47-B8C9-B49B87D9A6EB}" presName="descendantText" presStyleLbl="alignAccFollowNode1" presStyleIdx="5" presStyleCnt="6">
        <dgm:presLayoutVars>
          <dgm:bulletEnabled val="1"/>
        </dgm:presLayoutVars>
      </dgm:prSet>
      <dgm:spPr/>
      <dgm:t>
        <a:bodyPr/>
        <a:lstStyle/>
        <a:p>
          <a:endParaRPr lang="en-US"/>
        </a:p>
      </dgm:t>
    </dgm:pt>
  </dgm:ptLst>
  <dgm:cxnLst>
    <dgm:cxn modelId="{560821FA-23D1-5349-9382-B538B96E3445}" type="presOf" srcId="{B728FA74-97C0-934E-9F70-AB9C7D8FC60D}" destId="{7B335A01-5660-1640-B5F8-CC4B7BE1227E}" srcOrd="0" destOrd="0" presId="urn:microsoft.com/office/officeart/2005/8/layout/vList5"/>
    <dgm:cxn modelId="{F2D28357-F3A1-DF48-A46E-B5720222429E}" srcId="{A5678A96-5B70-E04A-AB82-29926DDE4A2E}" destId="{5707135D-BA8F-F24E-B3CF-91A23C897815}" srcOrd="0" destOrd="0" parTransId="{AE665986-C883-F845-93FF-5F79FF6EF11C}" sibTransId="{3EB4302E-B2BF-3449-A2C9-D9CC92BA796D}"/>
    <dgm:cxn modelId="{3BF11BF3-C323-C04B-9B55-5634FF2B1782}" type="presOf" srcId="{AD6F0D66-33B0-D046-9689-F332F7E39798}" destId="{E4926C5A-F67F-B649-851A-BC17BE3706DB}" srcOrd="0" destOrd="0" presId="urn:microsoft.com/office/officeart/2005/8/layout/vList5"/>
    <dgm:cxn modelId="{757D1A29-B1C5-5B41-A42B-6F31912F9119}" type="presOf" srcId="{821A4612-8958-464F-A9DB-622EE0E09FCC}" destId="{AAADF553-E671-854B-908D-B4392967ECD1}" srcOrd="0" destOrd="0" presId="urn:microsoft.com/office/officeart/2005/8/layout/vList5"/>
    <dgm:cxn modelId="{88AB26CE-42BA-C84A-9893-C61B76ECD6AF}" srcId="{E1E31250-6A32-8E4B-9EA6-21BE6257355E}" destId="{B728FA74-97C0-934E-9F70-AB9C7D8FC60D}" srcOrd="3" destOrd="0" parTransId="{393B0070-D028-A744-AB29-86EA5F2F49E9}" sibTransId="{FA926131-FA5F-F74F-B146-69E84D52391B}"/>
    <dgm:cxn modelId="{605A94F8-954F-9842-850E-CCAEA0814640}" srcId="{2BA9D26E-6A3B-9F47-B8C9-B49B87D9A6EB}" destId="{A44D0E2A-13C4-1246-A5A8-1961EB7338D6}" srcOrd="0" destOrd="0" parTransId="{189AD123-18A1-0B45-99D3-5C21F19E5595}" sibTransId="{34057BF8-A06F-2E4A-B481-6191C19074E4}"/>
    <dgm:cxn modelId="{51E3738A-901E-B348-B801-E3936C85D7A0}" srcId="{7DBC9201-4D95-D64C-84CC-BB77D3F89E9F}" destId="{A0773ECD-AB7A-144F-8ED8-46B09C3E0EFF}" srcOrd="0" destOrd="0" parTransId="{CE4D5D2A-5651-5241-B23D-AEEC66ABDC33}" sibTransId="{2556C1B1-4BF4-094F-8AED-EE671FE74061}"/>
    <dgm:cxn modelId="{CE3AFC90-056A-E342-94C4-F4627C482537}" srcId="{E1E31250-6A32-8E4B-9EA6-21BE6257355E}" destId="{821A4612-8958-464F-A9DB-622EE0E09FCC}" srcOrd="2" destOrd="0" parTransId="{A07BF229-1D7A-B042-BD25-6AF7609D6C7F}" sibTransId="{07F326EE-255B-B142-AE4B-70FC9F94B153}"/>
    <dgm:cxn modelId="{850DAC90-8DBF-0546-B292-00CA337DA0C9}" type="presOf" srcId="{A5678A96-5B70-E04A-AB82-29926DDE4A2E}" destId="{0E19DD24-5C7D-3D41-A088-7015D04AFE6B}" srcOrd="0" destOrd="0" presId="urn:microsoft.com/office/officeart/2005/8/layout/vList5"/>
    <dgm:cxn modelId="{58744E62-27F1-B546-9F41-BCB760AF1EB9}" srcId="{5A9CD7D9-4F1C-F542-A611-0CFA95AB18EF}" destId="{AD6F0D66-33B0-D046-9689-F332F7E39798}" srcOrd="0" destOrd="0" parTransId="{334B77C5-48F7-E742-A3A8-34D00F2E6DAD}" sibTransId="{F088B051-7CCD-EF4C-B277-D7042C85444C}"/>
    <dgm:cxn modelId="{FD8F567B-5CD8-8044-9410-00EC57D7860D}" type="presOf" srcId="{5707135D-BA8F-F24E-B3CF-91A23C897815}" destId="{D9DED67A-A60B-B94C-8F82-7E45EF9EA50A}" srcOrd="0" destOrd="0" presId="urn:microsoft.com/office/officeart/2005/8/layout/vList5"/>
    <dgm:cxn modelId="{72D9DA9D-A758-8046-A5DD-A622FCABF93E}" srcId="{E1E31250-6A32-8E4B-9EA6-21BE6257355E}" destId="{2BA9D26E-6A3B-9F47-B8C9-B49B87D9A6EB}" srcOrd="5" destOrd="0" parTransId="{4D7CB327-AB77-6241-9B8F-1B834BCE8561}" sibTransId="{5A6DE84D-3C69-8645-AAA1-75C38CA14261}"/>
    <dgm:cxn modelId="{C04B037C-64AB-0C48-BBA1-54ABD928CA36}" type="presOf" srcId="{0A313F9F-7749-D844-85B7-D1CA915FF601}" destId="{884CBA32-E88C-4341-A168-CC65D2417E9B}" srcOrd="0" destOrd="0" presId="urn:microsoft.com/office/officeart/2005/8/layout/vList5"/>
    <dgm:cxn modelId="{3BEC1608-8F54-094E-B0A5-342CA86C45B6}" srcId="{B728FA74-97C0-934E-9F70-AB9C7D8FC60D}" destId="{E2C7D885-C9F3-B545-86BB-E8ABD989479C}" srcOrd="0" destOrd="0" parTransId="{CBF88FEB-925B-E941-A197-7F038C1E49D5}" sibTransId="{16905AA4-1A19-2F44-8685-FA4E6F685A6A}"/>
    <dgm:cxn modelId="{42E64B6E-0BFD-E748-8BFD-CD68506EE228}" type="presOf" srcId="{2BA9D26E-6A3B-9F47-B8C9-B49B87D9A6EB}" destId="{6A186B43-4E0E-DA4D-991C-1512D7FD7E56}" srcOrd="0" destOrd="0" presId="urn:microsoft.com/office/officeart/2005/8/layout/vList5"/>
    <dgm:cxn modelId="{0E155BE3-6BE0-0E42-A2BE-AF7312C15924}" type="presOf" srcId="{A44D0E2A-13C4-1246-A5A8-1961EB7338D6}" destId="{26979555-2267-2241-A111-97E3FB31C8B3}" srcOrd="0" destOrd="0" presId="urn:microsoft.com/office/officeart/2005/8/layout/vList5"/>
    <dgm:cxn modelId="{EEAD4318-890D-DB4A-95EE-060AF0E886A5}" type="presOf" srcId="{E1E31250-6A32-8E4B-9EA6-21BE6257355E}" destId="{F2D14C21-101D-1E40-9889-09F6F2BA0BCE}" srcOrd="0" destOrd="0" presId="urn:microsoft.com/office/officeart/2005/8/layout/vList5"/>
    <dgm:cxn modelId="{D0440802-6567-6B4E-852F-C261AEBDC479}" srcId="{E1E31250-6A32-8E4B-9EA6-21BE6257355E}" destId="{A5678A96-5B70-E04A-AB82-29926DDE4A2E}" srcOrd="4" destOrd="0" parTransId="{8D014C68-5CDE-3641-9741-C5405ED8ACA6}" sibTransId="{DB818A74-6F4C-A442-9501-F314BB3A7028}"/>
    <dgm:cxn modelId="{F3A4BB91-675B-BC4B-98E6-3371D4E73073}" type="presOf" srcId="{A0773ECD-AB7A-144F-8ED8-46B09C3E0EFF}" destId="{724F8DD9-D975-4E40-9658-E71D25655CBE}" srcOrd="0" destOrd="0" presId="urn:microsoft.com/office/officeart/2005/8/layout/vList5"/>
    <dgm:cxn modelId="{2EF36EF0-D5B2-014A-8D2A-01A4FB94A4F1}" type="presOf" srcId="{5A9CD7D9-4F1C-F542-A611-0CFA95AB18EF}" destId="{EE6C66EB-52C5-794E-9E6B-663DB1782996}" srcOrd="0" destOrd="0" presId="urn:microsoft.com/office/officeart/2005/8/layout/vList5"/>
    <dgm:cxn modelId="{BAC43997-71AD-2F4A-8862-1FC0E038A915}" srcId="{821A4612-8958-464F-A9DB-622EE0E09FCC}" destId="{0A313F9F-7749-D844-85B7-D1CA915FF601}" srcOrd="0" destOrd="0" parTransId="{8521E7D4-D6CC-8D4D-8548-17045F4D401B}" sibTransId="{BC6EE329-DFC2-FA42-A221-CFD9E0F43A64}"/>
    <dgm:cxn modelId="{AEB7D120-8DDB-CB4A-90B6-32E8C7D169B3}" srcId="{E1E31250-6A32-8E4B-9EA6-21BE6257355E}" destId="{5A9CD7D9-4F1C-F542-A611-0CFA95AB18EF}" srcOrd="0" destOrd="0" parTransId="{9CAFFD66-BB4C-7043-BE0E-B2BB1A4AD5CB}" sibTransId="{94F97DA9-11B4-FE48-9338-E2BE4200DF25}"/>
    <dgm:cxn modelId="{D66E86EA-4AE8-3D48-8A09-2B22F4C56022}" type="presOf" srcId="{7DBC9201-4D95-D64C-84CC-BB77D3F89E9F}" destId="{54AD7719-0516-2645-A235-0BBB020E9AE6}" srcOrd="0" destOrd="0" presId="urn:microsoft.com/office/officeart/2005/8/layout/vList5"/>
    <dgm:cxn modelId="{23760CDB-7AEF-E445-BDD9-2DCF519F1931}" srcId="{E1E31250-6A32-8E4B-9EA6-21BE6257355E}" destId="{7DBC9201-4D95-D64C-84CC-BB77D3F89E9F}" srcOrd="1" destOrd="0" parTransId="{92FA291D-CDF5-3F4A-A9CD-7E981190C799}" sibTransId="{66528AC6-7DDC-9849-8C0C-0A8A522356D9}"/>
    <dgm:cxn modelId="{5553B51D-264B-E54C-ADC1-B4BDA1597703}" type="presOf" srcId="{E2C7D885-C9F3-B545-86BB-E8ABD989479C}" destId="{338D8E46-3C57-DD4E-B6C7-5E7AB3C4F732}" srcOrd="0" destOrd="0" presId="urn:microsoft.com/office/officeart/2005/8/layout/vList5"/>
    <dgm:cxn modelId="{77B250ED-2599-DA46-B972-23352AF0E806}" type="presParOf" srcId="{F2D14C21-101D-1E40-9889-09F6F2BA0BCE}" destId="{5FCFDB99-8A81-3C48-8F49-69ACF2A419AE}" srcOrd="0" destOrd="0" presId="urn:microsoft.com/office/officeart/2005/8/layout/vList5"/>
    <dgm:cxn modelId="{C2F76B4C-1449-B640-B568-A805B15F5440}" type="presParOf" srcId="{5FCFDB99-8A81-3C48-8F49-69ACF2A419AE}" destId="{EE6C66EB-52C5-794E-9E6B-663DB1782996}" srcOrd="0" destOrd="0" presId="urn:microsoft.com/office/officeart/2005/8/layout/vList5"/>
    <dgm:cxn modelId="{0299B893-180C-4F41-9032-BAE8501B3C98}" type="presParOf" srcId="{5FCFDB99-8A81-3C48-8F49-69ACF2A419AE}" destId="{E4926C5A-F67F-B649-851A-BC17BE3706DB}" srcOrd="1" destOrd="0" presId="urn:microsoft.com/office/officeart/2005/8/layout/vList5"/>
    <dgm:cxn modelId="{0935B4B5-E2B3-5945-AA7A-883BA26C2B90}" type="presParOf" srcId="{F2D14C21-101D-1E40-9889-09F6F2BA0BCE}" destId="{83D1E081-743A-584F-A7F4-C798BF3283CB}" srcOrd="1" destOrd="0" presId="urn:microsoft.com/office/officeart/2005/8/layout/vList5"/>
    <dgm:cxn modelId="{0FA4219B-AA57-8B45-ACB9-405382095CD7}" type="presParOf" srcId="{F2D14C21-101D-1E40-9889-09F6F2BA0BCE}" destId="{C0F03AF9-CC1D-274C-9179-E41623CFF04A}" srcOrd="2" destOrd="0" presId="urn:microsoft.com/office/officeart/2005/8/layout/vList5"/>
    <dgm:cxn modelId="{68A9C1D9-6F47-DD47-AE04-06E3B5C43609}" type="presParOf" srcId="{C0F03AF9-CC1D-274C-9179-E41623CFF04A}" destId="{54AD7719-0516-2645-A235-0BBB020E9AE6}" srcOrd="0" destOrd="0" presId="urn:microsoft.com/office/officeart/2005/8/layout/vList5"/>
    <dgm:cxn modelId="{36CCE961-574E-DE40-9760-51FE171650EA}" type="presParOf" srcId="{C0F03AF9-CC1D-274C-9179-E41623CFF04A}" destId="{724F8DD9-D975-4E40-9658-E71D25655CBE}" srcOrd="1" destOrd="0" presId="urn:microsoft.com/office/officeart/2005/8/layout/vList5"/>
    <dgm:cxn modelId="{F9AAF52C-0823-3345-8AE7-BADAC4127B85}" type="presParOf" srcId="{F2D14C21-101D-1E40-9889-09F6F2BA0BCE}" destId="{2F49CA3C-E0CF-D24E-BFDC-98430A186771}" srcOrd="3" destOrd="0" presId="urn:microsoft.com/office/officeart/2005/8/layout/vList5"/>
    <dgm:cxn modelId="{6DD5735C-B301-CC4F-8EDB-6F75DB778F3E}" type="presParOf" srcId="{F2D14C21-101D-1E40-9889-09F6F2BA0BCE}" destId="{093AAC0C-49B4-064C-859B-F7E0CDD11736}" srcOrd="4" destOrd="0" presId="urn:microsoft.com/office/officeart/2005/8/layout/vList5"/>
    <dgm:cxn modelId="{D3E1AF61-1965-B94F-848F-B0694E706B84}" type="presParOf" srcId="{093AAC0C-49B4-064C-859B-F7E0CDD11736}" destId="{AAADF553-E671-854B-908D-B4392967ECD1}" srcOrd="0" destOrd="0" presId="urn:microsoft.com/office/officeart/2005/8/layout/vList5"/>
    <dgm:cxn modelId="{AD83E241-1C82-8C44-A1E9-8E93A0FB5962}" type="presParOf" srcId="{093AAC0C-49B4-064C-859B-F7E0CDD11736}" destId="{884CBA32-E88C-4341-A168-CC65D2417E9B}" srcOrd="1" destOrd="0" presId="urn:microsoft.com/office/officeart/2005/8/layout/vList5"/>
    <dgm:cxn modelId="{00DFC946-6ACC-3A4C-8D71-52889DA00600}" type="presParOf" srcId="{F2D14C21-101D-1E40-9889-09F6F2BA0BCE}" destId="{08EEA295-4917-F14A-BEDB-25FA46E0FF00}" srcOrd="5" destOrd="0" presId="urn:microsoft.com/office/officeart/2005/8/layout/vList5"/>
    <dgm:cxn modelId="{2BED3C4A-0124-DC45-A5D5-71BFBE18BC8D}" type="presParOf" srcId="{F2D14C21-101D-1E40-9889-09F6F2BA0BCE}" destId="{2F906560-CDA1-D143-B75B-E99D7EAAB6F0}" srcOrd="6" destOrd="0" presId="urn:microsoft.com/office/officeart/2005/8/layout/vList5"/>
    <dgm:cxn modelId="{FA63F5AF-C155-064F-A71B-36CF4FFEE95B}" type="presParOf" srcId="{2F906560-CDA1-D143-B75B-E99D7EAAB6F0}" destId="{7B335A01-5660-1640-B5F8-CC4B7BE1227E}" srcOrd="0" destOrd="0" presId="urn:microsoft.com/office/officeart/2005/8/layout/vList5"/>
    <dgm:cxn modelId="{DF87AA2A-392D-B348-9393-823781608526}" type="presParOf" srcId="{2F906560-CDA1-D143-B75B-E99D7EAAB6F0}" destId="{338D8E46-3C57-DD4E-B6C7-5E7AB3C4F732}" srcOrd="1" destOrd="0" presId="urn:microsoft.com/office/officeart/2005/8/layout/vList5"/>
    <dgm:cxn modelId="{A9D5D696-3B88-7B4D-BC47-70CB43CB323E}" type="presParOf" srcId="{F2D14C21-101D-1E40-9889-09F6F2BA0BCE}" destId="{9BDCC480-7CC7-9F4B-A9E4-CF6415EACA30}" srcOrd="7" destOrd="0" presId="urn:microsoft.com/office/officeart/2005/8/layout/vList5"/>
    <dgm:cxn modelId="{B05FC234-0FAE-C845-A7AB-27F5113351B0}" type="presParOf" srcId="{F2D14C21-101D-1E40-9889-09F6F2BA0BCE}" destId="{92834A34-3C5D-4148-94F1-7451F709917F}" srcOrd="8" destOrd="0" presId="urn:microsoft.com/office/officeart/2005/8/layout/vList5"/>
    <dgm:cxn modelId="{D84A6BB6-1883-DB48-BE7D-DC0649AF4C45}" type="presParOf" srcId="{92834A34-3C5D-4148-94F1-7451F709917F}" destId="{0E19DD24-5C7D-3D41-A088-7015D04AFE6B}" srcOrd="0" destOrd="0" presId="urn:microsoft.com/office/officeart/2005/8/layout/vList5"/>
    <dgm:cxn modelId="{EC11A002-2A44-2D43-A54D-0FED025BEE01}" type="presParOf" srcId="{92834A34-3C5D-4148-94F1-7451F709917F}" destId="{D9DED67A-A60B-B94C-8F82-7E45EF9EA50A}" srcOrd="1" destOrd="0" presId="urn:microsoft.com/office/officeart/2005/8/layout/vList5"/>
    <dgm:cxn modelId="{F5B87686-0C2F-CA48-B984-075E03D34EAB}" type="presParOf" srcId="{F2D14C21-101D-1E40-9889-09F6F2BA0BCE}" destId="{628042F6-5BAA-9543-8E3B-727D048D4A8E}" srcOrd="9" destOrd="0" presId="urn:microsoft.com/office/officeart/2005/8/layout/vList5"/>
    <dgm:cxn modelId="{35ECD4E4-2B73-5B4F-B6BC-FCCC8EC39547}" type="presParOf" srcId="{F2D14C21-101D-1E40-9889-09F6F2BA0BCE}" destId="{B08FF7FA-DD95-EF4B-BE76-76C1B804600D}" srcOrd="10" destOrd="0" presId="urn:microsoft.com/office/officeart/2005/8/layout/vList5"/>
    <dgm:cxn modelId="{67CA7A4A-5CC2-6E49-90E8-4F05B758A8BC}" type="presParOf" srcId="{B08FF7FA-DD95-EF4B-BE76-76C1B804600D}" destId="{6A186B43-4E0E-DA4D-991C-1512D7FD7E56}" srcOrd="0" destOrd="0" presId="urn:microsoft.com/office/officeart/2005/8/layout/vList5"/>
    <dgm:cxn modelId="{EC28E68D-667B-8E4F-BCB7-6E9A5FFE5E86}" type="presParOf" srcId="{B08FF7FA-DD95-EF4B-BE76-76C1B804600D}" destId="{26979555-2267-2241-A111-97E3FB31C8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BA6EA-F407-4546-A904-4EBDD9D19236}">
      <dsp:nvSpPr>
        <dsp:cNvPr id="0" name=""/>
        <dsp:cNvSpPr/>
      </dsp:nvSpPr>
      <dsp:spPr>
        <a:xfrm rot="5400000">
          <a:off x="-176193" y="177758"/>
          <a:ext cx="1174625" cy="822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Day 1</a:t>
          </a:r>
          <a:endParaRPr lang="en-US" sz="1800" kern="1200" dirty="0"/>
        </a:p>
      </dsp:txBody>
      <dsp:txXfrm rot="-5400000">
        <a:off x="1" y="412683"/>
        <a:ext cx="822238" cy="352387"/>
      </dsp:txXfrm>
    </dsp:sp>
    <dsp:sp modelId="{69CBFA92-F71A-EB46-9DFB-83DBC7DB56CF}">
      <dsp:nvSpPr>
        <dsp:cNvPr id="0" name=""/>
        <dsp:cNvSpPr/>
      </dsp:nvSpPr>
      <dsp:spPr>
        <a:xfrm rot="5400000">
          <a:off x="4982365" y="-4158563"/>
          <a:ext cx="763506" cy="908376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57150" lvl="1" indent="0" algn="l" defTabSz="444500">
            <a:lnSpc>
              <a:spcPct val="90000"/>
            </a:lnSpc>
            <a:spcBef>
              <a:spcPct val="0"/>
            </a:spcBef>
            <a:spcAft>
              <a:spcPct val="15000"/>
            </a:spcAft>
            <a:buChar char="••"/>
          </a:pPr>
          <a:r>
            <a:rPr lang="en-US" sz="1600" kern="1200" dirty="0" smtClean="0">
              <a:solidFill>
                <a:schemeClr val="bg1"/>
              </a:solidFill>
              <a:effectLst/>
            </a:rPr>
            <a:t>Kickoff team meeting with key stakeholders to align goals and objectives</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effectLst/>
            </a:rPr>
            <a:t>Encourage stakeholder participation in the research planning and/or execution</a:t>
          </a:r>
          <a:endParaRPr lang="en-US" sz="1600" kern="1200" dirty="0"/>
        </a:p>
      </dsp:txBody>
      <dsp:txXfrm rot="-5400000">
        <a:off x="822238" y="38835"/>
        <a:ext cx="9046490" cy="688964"/>
      </dsp:txXfrm>
    </dsp:sp>
    <dsp:sp modelId="{C56B21BA-734F-FA42-9806-BAC5595D8EBB}">
      <dsp:nvSpPr>
        <dsp:cNvPr id="0" name=""/>
        <dsp:cNvSpPr/>
      </dsp:nvSpPr>
      <dsp:spPr>
        <a:xfrm rot="5400000">
          <a:off x="-176193" y="1150980"/>
          <a:ext cx="1174625" cy="822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1385905"/>
        <a:ext cx="822238" cy="352387"/>
      </dsp:txXfrm>
    </dsp:sp>
    <dsp:sp modelId="{39F9226E-B8EA-1240-BB84-2B990A81ADE7}">
      <dsp:nvSpPr>
        <dsp:cNvPr id="0" name=""/>
        <dsp:cNvSpPr/>
      </dsp:nvSpPr>
      <dsp:spPr>
        <a:xfrm rot="5400000">
          <a:off x="4982365" y="-3185340"/>
          <a:ext cx="763506" cy="908376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solidFill>
              <a:effectLst/>
            </a:rPr>
            <a:t>Determine the customer pain points associated with the new feature</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effectLst/>
            </a:rPr>
            <a:t>Leverage on call centers’ existing platform, technology and metrics</a:t>
          </a:r>
        </a:p>
      </dsp:txBody>
      <dsp:txXfrm rot="-5400000">
        <a:off x="822238" y="1012058"/>
        <a:ext cx="9046490" cy="688964"/>
      </dsp:txXfrm>
    </dsp:sp>
    <dsp:sp modelId="{6A75ECEA-006C-904B-858B-AB7D09CDA9F1}">
      <dsp:nvSpPr>
        <dsp:cNvPr id="0" name=""/>
        <dsp:cNvSpPr/>
      </dsp:nvSpPr>
      <dsp:spPr>
        <a:xfrm rot="5400000">
          <a:off x="-176193" y="2124203"/>
          <a:ext cx="1174625" cy="822238"/>
        </a:xfrm>
        <a:prstGeom prst="chevron">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w="9525" cap="rnd" cmpd="sng" algn="ctr">
          <a:solidFill>
            <a:schemeClr val="accent1">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Day</a:t>
          </a:r>
          <a:r>
            <a:rPr lang="en-US" sz="1800" kern="1200" baseline="0" dirty="0" smtClean="0"/>
            <a:t> 30</a:t>
          </a:r>
          <a:endParaRPr lang="en-US" sz="1800" kern="1200" dirty="0"/>
        </a:p>
      </dsp:txBody>
      <dsp:txXfrm rot="-5400000">
        <a:off x="1" y="2359128"/>
        <a:ext cx="822238" cy="352387"/>
      </dsp:txXfrm>
    </dsp:sp>
    <dsp:sp modelId="{9528DD0A-9364-7349-BDD9-A6351D7FCFE3}">
      <dsp:nvSpPr>
        <dsp:cNvPr id="0" name=""/>
        <dsp:cNvSpPr/>
      </dsp:nvSpPr>
      <dsp:spPr>
        <a:xfrm rot="5400000">
          <a:off x="4982365" y="-2212117"/>
          <a:ext cx="763506" cy="9083761"/>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solidFill>
              <a:effectLst/>
            </a:rPr>
            <a:t>Brainstorm with team</a:t>
          </a:r>
          <a:r>
            <a:rPr lang="en-US" sz="1600" kern="1200" baseline="0" dirty="0" smtClean="0">
              <a:solidFill>
                <a:schemeClr val="bg1"/>
              </a:solidFill>
              <a:effectLst/>
            </a:rPr>
            <a:t> and key s</a:t>
          </a:r>
          <a:r>
            <a:rPr lang="en-US" sz="1600" kern="1200" dirty="0" smtClean="0">
              <a:solidFill>
                <a:schemeClr val="bg1"/>
              </a:solidFill>
              <a:effectLst/>
            </a:rPr>
            <a:t>takeholders on the most effective solutions </a:t>
          </a:r>
          <a:endParaRPr lang="en-US"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effectLst/>
            </a:rPr>
            <a:t>discussing research findings to help determine the best next steps and recommendations</a:t>
          </a:r>
        </a:p>
      </dsp:txBody>
      <dsp:txXfrm rot="-5400000">
        <a:off x="822238" y="1985281"/>
        <a:ext cx="9046490" cy="68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CFDC8-7C79-194C-AD04-ADE2CD227FD2}">
      <dsp:nvSpPr>
        <dsp:cNvPr id="0" name=""/>
        <dsp:cNvSpPr/>
      </dsp:nvSpPr>
      <dsp:spPr>
        <a:xfrm>
          <a:off x="0" y="0"/>
          <a:ext cx="9906000" cy="97631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577850">
            <a:lnSpc>
              <a:spcPct val="90000"/>
            </a:lnSpc>
            <a:spcBef>
              <a:spcPct val="0"/>
            </a:spcBef>
            <a:spcAft>
              <a:spcPct val="35000"/>
            </a:spcAft>
          </a:pPr>
          <a:r>
            <a:rPr lang="en-US" sz="1800" kern="1200" dirty="0" smtClean="0"/>
            <a:t>What new features should</a:t>
          </a:r>
          <a:r>
            <a:rPr lang="en-US" sz="1800" kern="1200" baseline="0" dirty="0" smtClean="0"/>
            <a:t> be added to support unsupported </a:t>
          </a:r>
          <a:r>
            <a:rPr lang="en-US" sz="1800" kern="1200" dirty="0" smtClean="0"/>
            <a:t>tasks?</a:t>
          </a:r>
        </a:p>
        <a:p>
          <a:pPr marL="114300" lvl="1" indent="0" algn="l" defTabSz="666750">
            <a:lnSpc>
              <a:spcPct val="90000"/>
            </a:lnSpc>
            <a:spcBef>
              <a:spcPct val="0"/>
            </a:spcBef>
            <a:spcAft>
              <a:spcPct val="15000"/>
            </a:spcAft>
            <a:buChar char="••"/>
          </a:pPr>
          <a:r>
            <a:rPr lang="en-US" sz="1400" kern="1200" dirty="0" smtClean="0"/>
            <a:t>Work flows change over time and new tasks emerge</a:t>
          </a:r>
        </a:p>
        <a:p>
          <a:pPr marL="228600" lvl="2" indent="-114300" algn="l" defTabSz="622300">
            <a:lnSpc>
              <a:spcPct val="90000"/>
            </a:lnSpc>
            <a:spcBef>
              <a:spcPct val="0"/>
            </a:spcBef>
            <a:spcAft>
              <a:spcPct val="15000"/>
            </a:spcAft>
            <a:buChar char="••"/>
          </a:pPr>
          <a:r>
            <a:rPr lang="en-US" sz="1400" kern="1200" dirty="0" smtClean="0"/>
            <a:t>New technology or user interfaces open up new possibilities</a:t>
          </a:r>
          <a:endParaRPr lang="en-US" sz="1400" kern="1200" dirty="0"/>
        </a:p>
      </dsp:txBody>
      <dsp:txXfrm>
        <a:off x="2078831" y="0"/>
        <a:ext cx="7827168" cy="976312"/>
      </dsp:txXfrm>
    </dsp:sp>
    <dsp:sp modelId="{E8D4EB2C-59D8-F545-9222-1CD6334992BE}">
      <dsp:nvSpPr>
        <dsp:cNvPr id="0" name=""/>
        <dsp:cNvSpPr/>
      </dsp:nvSpPr>
      <dsp:spPr>
        <a:xfrm>
          <a:off x="544698" y="97631"/>
          <a:ext cx="1087064" cy="781050"/>
        </a:xfrm>
        <a:prstGeom prst="mathPlus">
          <a:avLst/>
        </a:prstGeom>
        <a:solidFill>
          <a:schemeClr val="accent1">
            <a:tint val="5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976279C4-1664-6940-927B-25E84D8EFC4D}">
      <dsp:nvSpPr>
        <dsp:cNvPr id="0" name=""/>
        <dsp:cNvSpPr/>
      </dsp:nvSpPr>
      <dsp:spPr>
        <a:xfrm>
          <a:off x="0" y="1073943"/>
          <a:ext cx="9906000" cy="97631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114300" marR="0" lvl="1" indent="-114300" algn="l" defTabSz="666750" rtl="0" eaLnBrk="1" fontAlgn="auto" latinLnBrk="0" hangingPunct="1">
            <a:lnSpc>
              <a:spcPct val="90000"/>
            </a:lnSpc>
            <a:spcBef>
              <a:spcPct val="0"/>
            </a:spcBef>
            <a:spcAft>
              <a:spcPct val="15000"/>
            </a:spcAft>
            <a:buClrTx/>
            <a:buSzTx/>
            <a:buFontTx/>
            <a:buNone/>
            <a:tabLst/>
            <a:defRPr/>
          </a:pPr>
          <a:r>
            <a:rPr lang="en-US" sz="1800" kern="1200" dirty="0" smtClean="0"/>
            <a:t>What changes are needed to address current usability issues?</a:t>
          </a:r>
          <a:endParaRPr lang="en-US" sz="1800" kern="1200" dirty="0"/>
        </a:p>
        <a:p>
          <a:pPr marL="114300" lvl="1" indent="-114300" algn="l" defTabSz="622300">
            <a:lnSpc>
              <a:spcPct val="90000"/>
            </a:lnSpc>
            <a:spcBef>
              <a:spcPct val="0"/>
            </a:spcBef>
            <a:spcAft>
              <a:spcPct val="15000"/>
            </a:spcAft>
            <a:buChar char="••"/>
          </a:pPr>
          <a:r>
            <a:rPr lang="en-US" sz="1400" kern="1200" dirty="0" smtClean="0"/>
            <a:t>User pain points need to be understood to improve the current users’ experience</a:t>
          </a:r>
          <a:endParaRPr lang="en-US" sz="1400" kern="1200" dirty="0"/>
        </a:p>
      </dsp:txBody>
      <dsp:txXfrm>
        <a:off x="2078831" y="1073943"/>
        <a:ext cx="7827168" cy="976312"/>
      </dsp:txXfrm>
    </dsp:sp>
    <dsp:sp modelId="{D0EEEF48-F18D-1E4F-94CB-C64E13F561D3}">
      <dsp:nvSpPr>
        <dsp:cNvPr id="0" name=""/>
        <dsp:cNvSpPr/>
      </dsp:nvSpPr>
      <dsp:spPr>
        <a:xfrm>
          <a:off x="859491" y="1324129"/>
          <a:ext cx="457478" cy="475940"/>
        </a:xfrm>
        <a:prstGeom prst="triangle">
          <a:avLst/>
        </a:prstGeom>
        <a:solidFill>
          <a:schemeClr val="accent1">
            <a:tint val="5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 modelId="{534D09D3-62A8-6A46-A476-1A63BE2E5866}">
      <dsp:nvSpPr>
        <dsp:cNvPr id="0" name=""/>
        <dsp:cNvSpPr/>
      </dsp:nvSpPr>
      <dsp:spPr>
        <a:xfrm>
          <a:off x="0" y="2147887"/>
          <a:ext cx="9906000" cy="97631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What tasks no longer need to be supported and related features removed?</a:t>
          </a:r>
          <a:endParaRPr lang="en-US" sz="1800" kern="1200" dirty="0"/>
        </a:p>
        <a:p>
          <a:pPr marL="114300" lvl="1" indent="-114300" algn="l" defTabSz="622300">
            <a:lnSpc>
              <a:spcPct val="90000"/>
            </a:lnSpc>
            <a:spcBef>
              <a:spcPct val="0"/>
            </a:spcBef>
            <a:spcAft>
              <a:spcPct val="15000"/>
            </a:spcAft>
            <a:buChar char="••"/>
          </a:pPr>
          <a:r>
            <a:rPr lang="en-US" sz="1400" kern="1200" dirty="0" smtClean="0"/>
            <a:t>Often there many more features that exist that most users never use</a:t>
          </a:r>
          <a:endParaRPr lang="en-US" sz="1400" kern="1200" dirty="0"/>
        </a:p>
      </dsp:txBody>
      <dsp:txXfrm>
        <a:off x="2078831" y="2147887"/>
        <a:ext cx="7827168" cy="976312"/>
      </dsp:txXfrm>
    </dsp:sp>
    <dsp:sp modelId="{F6D4CC7C-A999-844A-87C0-D87422D7ECC6}">
      <dsp:nvSpPr>
        <dsp:cNvPr id="0" name=""/>
        <dsp:cNvSpPr/>
      </dsp:nvSpPr>
      <dsp:spPr>
        <a:xfrm>
          <a:off x="544698" y="2245518"/>
          <a:ext cx="1087064" cy="781050"/>
        </a:xfrm>
        <a:prstGeom prst="mathMinus">
          <a:avLst/>
        </a:prstGeom>
        <a:solidFill>
          <a:schemeClr val="accent1">
            <a:tint val="50000"/>
            <a:hueOff val="0"/>
            <a:satOff val="0"/>
            <a:lumOff val="0"/>
            <a:alphaOff val="0"/>
          </a:schemeClr>
        </a:solidFill>
        <a:ln>
          <a:noFill/>
        </a:ln>
        <a:effectLst>
          <a:innerShdw blurRad="50800" dist="25400" dir="13500000">
            <a:srgbClr val="000000">
              <a:alpha val="55000"/>
            </a:srgbClr>
          </a:inn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54C1-3ADB-5B48-B605-FC26474BFCC6}">
      <dsp:nvSpPr>
        <dsp:cNvPr id="0" name=""/>
        <dsp:cNvSpPr/>
      </dsp:nvSpPr>
      <dsp:spPr>
        <a:xfrm>
          <a:off x="3578352" y="0"/>
          <a:ext cx="1124712" cy="624840"/>
        </a:xfrm>
        <a:prstGeom prst="roundRect">
          <a:avLst>
            <a:gd name="adj" fmla="val 1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Add new features</a:t>
          </a:r>
          <a:r>
            <a:rPr lang="en-US" sz="900" kern="1200" baseline="0" dirty="0" smtClean="0"/>
            <a:t> to support new tasks</a:t>
          </a:r>
          <a:endParaRPr lang="en-US" sz="900" kern="1200" dirty="0"/>
        </a:p>
      </dsp:txBody>
      <dsp:txXfrm>
        <a:off x="3596653" y="18301"/>
        <a:ext cx="1088110" cy="588238"/>
      </dsp:txXfrm>
    </dsp:sp>
    <dsp:sp modelId="{6D486E87-4677-334B-ABE0-EFC96158EE90}">
      <dsp:nvSpPr>
        <dsp:cNvPr id="0" name=""/>
        <dsp:cNvSpPr/>
      </dsp:nvSpPr>
      <dsp:spPr>
        <a:xfrm>
          <a:off x="5202936" y="0"/>
          <a:ext cx="1124712" cy="624840"/>
        </a:xfrm>
        <a:prstGeom prst="roundRect">
          <a:avLst>
            <a:gd name="adj" fmla="val 1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Remove unused features</a:t>
          </a:r>
          <a:endParaRPr lang="en-US" sz="900" kern="1200" dirty="0"/>
        </a:p>
      </dsp:txBody>
      <dsp:txXfrm>
        <a:off x="5221237" y="18301"/>
        <a:ext cx="1088110" cy="588238"/>
      </dsp:txXfrm>
    </dsp:sp>
    <dsp:sp modelId="{2BF95467-921D-6D43-BF8C-9611977CC253}">
      <dsp:nvSpPr>
        <dsp:cNvPr id="0" name=""/>
        <dsp:cNvSpPr/>
      </dsp:nvSpPr>
      <dsp:spPr>
        <a:xfrm>
          <a:off x="4718685" y="2655570"/>
          <a:ext cx="468630" cy="468630"/>
        </a:xfrm>
        <a:prstGeom prst="triangle">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C59CA6-15BA-064A-9A8D-D71B0A6ACC72}">
      <dsp:nvSpPr>
        <dsp:cNvPr id="0" name=""/>
        <dsp:cNvSpPr/>
      </dsp:nvSpPr>
      <dsp:spPr>
        <a:xfrm rot="240000">
          <a:off x="3546680" y="2454756"/>
          <a:ext cx="2812638" cy="196678"/>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76EFF1-16DC-9042-BCA9-161EC85F6046}">
      <dsp:nvSpPr>
        <dsp:cNvPr id="0" name=""/>
        <dsp:cNvSpPr/>
      </dsp:nvSpPr>
      <dsp:spPr>
        <a:xfrm rot="240000">
          <a:off x="5235425" y="1963011"/>
          <a:ext cx="1122216" cy="522838"/>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kern="1200"/>
        </a:p>
      </dsp:txBody>
      <dsp:txXfrm>
        <a:off x="5260948" y="1988534"/>
        <a:ext cx="1071170" cy="471792"/>
      </dsp:txXfrm>
    </dsp:sp>
    <dsp:sp modelId="{2EDB6F28-8C9D-184A-8A31-39906AF3840A}">
      <dsp:nvSpPr>
        <dsp:cNvPr id="0" name=""/>
        <dsp:cNvSpPr/>
      </dsp:nvSpPr>
      <dsp:spPr>
        <a:xfrm rot="240000">
          <a:off x="5276040" y="1400655"/>
          <a:ext cx="1122216" cy="522838"/>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Support important tasks</a:t>
          </a:r>
          <a:endParaRPr lang="en-US" sz="900" kern="1200" dirty="0"/>
        </a:p>
      </dsp:txBody>
      <dsp:txXfrm>
        <a:off x="5301563" y="1426178"/>
        <a:ext cx="1071170" cy="471792"/>
      </dsp:txXfrm>
    </dsp:sp>
    <dsp:sp modelId="{3ECEB5DD-6574-7C4F-A0ED-0E9C1F4AD130}">
      <dsp:nvSpPr>
        <dsp:cNvPr id="0" name=""/>
        <dsp:cNvSpPr/>
      </dsp:nvSpPr>
      <dsp:spPr>
        <a:xfrm rot="240000">
          <a:off x="5316655" y="850796"/>
          <a:ext cx="1122216" cy="522838"/>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Support</a:t>
          </a:r>
          <a:r>
            <a:rPr lang="en-US" sz="900" kern="1200" baseline="0" dirty="0" smtClean="0"/>
            <a:t> Frequently used features</a:t>
          </a:r>
          <a:endParaRPr lang="en-US" sz="900" kern="1200" dirty="0"/>
        </a:p>
      </dsp:txBody>
      <dsp:txXfrm>
        <a:off x="5342178" y="876319"/>
        <a:ext cx="1071170" cy="471792"/>
      </dsp:txXfrm>
    </dsp:sp>
    <dsp:sp modelId="{2EF87474-75FA-C542-A121-5C54F4A8B3C2}">
      <dsp:nvSpPr>
        <dsp:cNvPr id="0" name=""/>
        <dsp:cNvSpPr/>
      </dsp:nvSpPr>
      <dsp:spPr>
        <a:xfrm rot="240000">
          <a:off x="3626462" y="1850540"/>
          <a:ext cx="1122216" cy="522838"/>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Address Pain points</a:t>
          </a:r>
          <a:endParaRPr lang="en-US" sz="900" kern="1200" dirty="0"/>
        </a:p>
      </dsp:txBody>
      <dsp:txXfrm>
        <a:off x="3651985" y="1876063"/>
        <a:ext cx="1071170" cy="471792"/>
      </dsp:txXfrm>
    </dsp:sp>
    <dsp:sp modelId="{A87D608A-B6DD-B34B-A584-41C1AA348B95}">
      <dsp:nvSpPr>
        <dsp:cNvPr id="0" name=""/>
        <dsp:cNvSpPr/>
      </dsp:nvSpPr>
      <dsp:spPr>
        <a:xfrm rot="240000">
          <a:off x="3667077" y="1288184"/>
          <a:ext cx="1122216" cy="522838"/>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Fix</a:t>
          </a:r>
          <a:r>
            <a:rPr lang="en-US" sz="900" kern="1200" baseline="0" dirty="0" smtClean="0"/>
            <a:t> usability issues</a:t>
          </a:r>
          <a:endParaRPr lang="en-US" sz="900" kern="1200" dirty="0"/>
        </a:p>
      </dsp:txBody>
      <dsp:txXfrm>
        <a:off x="3692600" y="1313707"/>
        <a:ext cx="1071170" cy="4717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26C5A-F67F-B649-851A-BC17BE3706DB}">
      <dsp:nvSpPr>
        <dsp:cNvPr id="0" name=""/>
        <dsp:cNvSpPr/>
      </dsp:nvSpPr>
      <dsp:spPr>
        <a:xfrm rot="5400000">
          <a:off x="6536241" y="-2919263"/>
          <a:ext cx="399677" cy="633984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uses the thermostat and would they also set the Humidity and Air quality controls?</a:t>
          </a:r>
          <a:endParaRPr lang="en-US" sz="1200" kern="1200" dirty="0"/>
        </a:p>
      </dsp:txBody>
      <dsp:txXfrm rot="-5400000">
        <a:off x="3566160" y="70329"/>
        <a:ext cx="6320329" cy="360655"/>
      </dsp:txXfrm>
    </dsp:sp>
    <dsp:sp modelId="{EE6C66EB-52C5-794E-9E6B-663DB1782996}">
      <dsp:nvSpPr>
        <dsp:cNvPr id="0" name=""/>
        <dsp:cNvSpPr/>
      </dsp:nvSpPr>
      <dsp:spPr>
        <a:xfrm>
          <a:off x="0" y="858"/>
          <a:ext cx="3566160" cy="4995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Who?</a:t>
          </a:r>
          <a:endParaRPr lang="en-US" sz="2500" kern="1200" dirty="0"/>
        </a:p>
      </dsp:txBody>
      <dsp:txXfrm>
        <a:off x="24388" y="25246"/>
        <a:ext cx="3517384" cy="450821"/>
      </dsp:txXfrm>
    </dsp:sp>
    <dsp:sp modelId="{724F8DD9-D975-4E40-9658-E71D25655CBE}">
      <dsp:nvSpPr>
        <dsp:cNvPr id="0" name=""/>
        <dsp:cNvSpPr/>
      </dsp:nvSpPr>
      <dsp:spPr>
        <a:xfrm rot="5400000">
          <a:off x="6536241" y="-2394685"/>
          <a:ext cx="399677" cy="633984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Would you change the humidity and air quality controls?</a:t>
          </a:r>
          <a:endParaRPr lang="en-US" sz="1200" kern="1200" dirty="0"/>
        </a:p>
      </dsp:txBody>
      <dsp:txXfrm rot="-5400000">
        <a:off x="3566160" y="594907"/>
        <a:ext cx="6320329" cy="360655"/>
      </dsp:txXfrm>
    </dsp:sp>
    <dsp:sp modelId="{54AD7719-0516-2645-A235-0BBB020E9AE6}">
      <dsp:nvSpPr>
        <dsp:cNvPr id="0" name=""/>
        <dsp:cNvSpPr/>
      </dsp:nvSpPr>
      <dsp:spPr>
        <a:xfrm>
          <a:off x="0" y="525435"/>
          <a:ext cx="3566160" cy="4995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When?</a:t>
          </a:r>
          <a:endParaRPr lang="en-US" sz="2500" kern="1200" dirty="0"/>
        </a:p>
      </dsp:txBody>
      <dsp:txXfrm>
        <a:off x="24388" y="549823"/>
        <a:ext cx="3517384" cy="450821"/>
      </dsp:txXfrm>
    </dsp:sp>
    <dsp:sp modelId="{884CBA32-E88C-4341-A168-CC65D2417E9B}">
      <dsp:nvSpPr>
        <dsp:cNvPr id="0" name=""/>
        <dsp:cNvSpPr/>
      </dsp:nvSpPr>
      <dsp:spPr>
        <a:xfrm rot="5400000">
          <a:off x="6536241" y="-1870108"/>
          <a:ext cx="399677" cy="633984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Alerts would you need for humidity and air quality?</a:t>
          </a:r>
          <a:endParaRPr lang="en-US" sz="1200" kern="1200" dirty="0"/>
        </a:p>
      </dsp:txBody>
      <dsp:txXfrm rot="-5400000">
        <a:off x="3566160" y="1119484"/>
        <a:ext cx="6320329" cy="360655"/>
      </dsp:txXfrm>
    </dsp:sp>
    <dsp:sp modelId="{AAADF553-E671-854B-908D-B4392967ECD1}">
      <dsp:nvSpPr>
        <dsp:cNvPr id="0" name=""/>
        <dsp:cNvSpPr/>
      </dsp:nvSpPr>
      <dsp:spPr>
        <a:xfrm>
          <a:off x="0" y="1050012"/>
          <a:ext cx="3566160" cy="4995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What?</a:t>
          </a:r>
          <a:endParaRPr lang="en-US" sz="2500" kern="1200" dirty="0"/>
        </a:p>
      </dsp:txBody>
      <dsp:txXfrm>
        <a:off x="24388" y="1074400"/>
        <a:ext cx="3517384" cy="450821"/>
      </dsp:txXfrm>
    </dsp:sp>
    <dsp:sp modelId="{338D8E46-3C57-DD4E-B6C7-5E7AB3C4F732}">
      <dsp:nvSpPr>
        <dsp:cNvPr id="0" name=""/>
        <dsp:cNvSpPr/>
      </dsp:nvSpPr>
      <dsp:spPr>
        <a:xfrm rot="5400000">
          <a:off x="6536241" y="-1345531"/>
          <a:ext cx="399677" cy="633984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Should the humidity and air quality controls be located?</a:t>
          </a:r>
          <a:endParaRPr lang="en-US" sz="1200" kern="1200" dirty="0"/>
        </a:p>
      </dsp:txBody>
      <dsp:txXfrm rot="-5400000">
        <a:off x="3566160" y="1644061"/>
        <a:ext cx="6320329" cy="360655"/>
      </dsp:txXfrm>
    </dsp:sp>
    <dsp:sp modelId="{7B335A01-5660-1640-B5F8-CC4B7BE1227E}">
      <dsp:nvSpPr>
        <dsp:cNvPr id="0" name=""/>
        <dsp:cNvSpPr/>
      </dsp:nvSpPr>
      <dsp:spPr>
        <a:xfrm>
          <a:off x="0" y="1574589"/>
          <a:ext cx="3566160" cy="4995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Where?</a:t>
          </a:r>
          <a:endParaRPr lang="en-US" sz="2500" kern="1200" dirty="0"/>
        </a:p>
      </dsp:txBody>
      <dsp:txXfrm>
        <a:off x="24388" y="1598977"/>
        <a:ext cx="3517384" cy="450821"/>
      </dsp:txXfrm>
    </dsp:sp>
    <dsp:sp modelId="{D9DED67A-A60B-B94C-8F82-7E45EF9EA50A}">
      <dsp:nvSpPr>
        <dsp:cNvPr id="0" name=""/>
        <dsp:cNvSpPr/>
      </dsp:nvSpPr>
      <dsp:spPr>
        <a:xfrm rot="5400000">
          <a:off x="6536241" y="-820954"/>
          <a:ext cx="399677" cy="633984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Would you change the humidity and air quality controls?</a:t>
          </a:r>
          <a:endParaRPr lang="en-US" sz="1200" kern="1200" dirty="0"/>
        </a:p>
      </dsp:txBody>
      <dsp:txXfrm rot="-5400000">
        <a:off x="3566160" y="2168638"/>
        <a:ext cx="6320329" cy="360655"/>
      </dsp:txXfrm>
    </dsp:sp>
    <dsp:sp modelId="{0E19DD24-5C7D-3D41-A088-7015D04AFE6B}">
      <dsp:nvSpPr>
        <dsp:cNvPr id="0" name=""/>
        <dsp:cNvSpPr/>
      </dsp:nvSpPr>
      <dsp:spPr>
        <a:xfrm>
          <a:off x="0" y="2099167"/>
          <a:ext cx="3566160" cy="4995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Why?</a:t>
          </a:r>
          <a:endParaRPr lang="en-US" sz="2500" kern="1200" dirty="0"/>
        </a:p>
      </dsp:txBody>
      <dsp:txXfrm>
        <a:off x="24388" y="2123555"/>
        <a:ext cx="3517384" cy="450821"/>
      </dsp:txXfrm>
    </dsp:sp>
    <dsp:sp modelId="{26979555-2267-2241-A111-97E3FB31C8B3}">
      <dsp:nvSpPr>
        <dsp:cNvPr id="0" name=""/>
        <dsp:cNvSpPr/>
      </dsp:nvSpPr>
      <dsp:spPr>
        <a:xfrm rot="5400000">
          <a:off x="6536241" y="-296376"/>
          <a:ext cx="399677" cy="6339840"/>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Would you expect to change or operate the humidity and air quality controls?</a:t>
          </a:r>
          <a:endParaRPr lang="en-US" sz="1200" kern="1200" dirty="0"/>
        </a:p>
      </dsp:txBody>
      <dsp:txXfrm rot="-5400000">
        <a:off x="3566160" y="2693216"/>
        <a:ext cx="6320329" cy="360655"/>
      </dsp:txXfrm>
    </dsp:sp>
    <dsp:sp modelId="{6A186B43-4E0E-DA4D-991C-1512D7FD7E56}">
      <dsp:nvSpPr>
        <dsp:cNvPr id="0" name=""/>
        <dsp:cNvSpPr/>
      </dsp:nvSpPr>
      <dsp:spPr>
        <a:xfrm>
          <a:off x="0" y="2623744"/>
          <a:ext cx="3566160" cy="499597"/>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How?</a:t>
          </a:r>
          <a:endParaRPr lang="en-US" sz="2500" kern="1200" dirty="0"/>
        </a:p>
      </dsp:txBody>
      <dsp:txXfrm>
        <a:off x="24388" y="2648132"/>
        <a:ext cx="3517384" cy="4508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AD16C-138C-D245-AE52-B5027E84ABEB}" type="datetimeFigureOut">
              <a:rPr lang="en-US" smtClean="0"/>
              <a:t>11/11/16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00907-1397-6145-BFB0-CEB0191706CE}" type="slidenum">
              <a:rPr lang="en-US" smtClean="0"/>
              <a:t>‹#›</a:t>
            </a:fld>
            <a:endParaRPr lang="en-US"/>
          </a:p>
        </p:txBody>
      </p:sp>
    </p:spTree>
    <p:extLst>
      <p:ext uri="{BB962C8B-B14F-4D97-AF65-F5344CB8AC3E}">
        <p14:creationId xmlns:p14="http://schemas.microsoft.com/office/powerpoint/2010/main" val="167780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each of the following scenarios, I would like you to provide: 1) your approach to the research (methods, goals, rationale), 2) if required, a sample set of questions or tasks that would be part of your research protocol.</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a:t>
            </a:fld>
            <a:endParaRPr lang="en-US"/>
          </a:p>
        </p:txBody>
      </p:sp>
    </p:spTree>
    <p:extLst>
      <p:ext uri="{BB962C8B-B14F-4D97-AF65-F5344CB8AC3E}">
        <p14:creationId xmlns:p14="http://schemas.microsoft.com/office/powerpoint/2010/main" val="150805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on a product to “modernize” an outdated set of features.  You don’t know exactly what is wrong with these features other than they haven’t been redesigned for many years.  You need to execute the research to fuel the redesign effort.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What do you feel are the 3 most important things to learn?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13</a:t>
            </a:fld>
            <a:endParaRPr lang="en-US"/>
          </a:p>
        </p:txBody>
      </p:sp>
    </p:spTree>
    <p:extLst>
      <p:ext uri="{BB962C8B-B14F-4D97-AF65-F5344CB8AC3E}">
        <p14:creationId xmlns:p14="http://schemas.microsoft.com/office/powerpoint/2010/main" val="81337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work for a company that sells thermostats to control temperature in your home.  The company wants to create a new thermostat that not only controls temperature, but also controls humidity and air quality.  Your company knows quite a bit about controlling temperature, but not very much about the other two functions.  You need to understand more about these tasks to help design them into the product.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Assume you are interviewing people who own thermostats as well as humidifiers and fancy air filters.  Write approximately 6 interview questions to learn about the tasks the users need to perform.</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15</a:t>
            </a:fld>
            <a:endParaRPr lang="en-US"/>
          </a:p>
        </p:txBody>
      </p:sp>
    </p:spTree>
    <p:extLst>
      <p:ext uri="{BB962C8B-B14F-4D97-AF65-F5344CB8AC3E}">
        <p14:creationId xmlns:p14="http://schemas.microsoft.com/office/powerpoint/2010/main" val="84730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work for a company that sells thermostats to control temperature in your home.  The company wants to create a new thermostat that not only controls temperature, but also controls humidity and air quality.  Your company knows quite a bit about controlling temperature, but not very much about the other two functions.  You need to understand more about these tasks to help design them into the product.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Assume you are interviewing people who own thermostats as well as humidifiers and fancy air filters.  Write approximately 6 interview questions to learn about the tasks the users need to perform.</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16</a:t>
            </a:fld>
            <a:endParaRPr lang="en-US"/>
          </a:p>
        </p:txBody>
      </p:sp>
    </p:spTree>
    <p:extLst>
      <p:ext uri="{BB962C8B-B14F-4D97-AF65-F5344CB8AC3E}">
        <p14:creationId xmlns:p14="http://schemas.microsoft.com/office/powerpoint/2010/main" val="906571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work for a company that sells thermostats to control temperature in your home.  The company wants to create a new thermostat that not only controls temperature, but also controls humidity and air quality.  Your company knows quite a bit about controlling temperature, but not very much about the other two functions.  You need to understand more about these tasks to help design them into the product.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Assume you are interviewing people who own thermostats as well as humidifiers and fancy air filters.  Write approximately 6 interview questions to learn about the tasks the users need to perform.</a:t>
            </a:r>
          </a:p>
          <a:p>
            <a:endParaRPr lang="en-US" dirty="0" smtClean="0"/>
          </a:p>
          <a:p>
            <a:r>
              <a:rPr lang="en-US" dirty="0" smtClean="0"/>
              <a:t>1. Who usually uses the thermostat and would they also set the Humidity and Air quality controls?</a:t>
            </a:r>
          </a:p>
          <a:p>
            <a:r>
              <a:rPr lang="en-US" dirty="0" smtClean="0"/>
              <a:t>2. When would you change the humidity and air quality controls?</a:t>
            </a:r>
          </a:p>
          <a:p>
            <a:r>
              <a:rPr lang="en-US" dirty="0" smtClean="0"/>
              <a:t>3. What do you think controls would you need for humidity and air quality?</a:t>
            </a:r>
          </a:p>
          <a:p>
            <a:r>
              <a:rPr lang="en-US" dirty="0" smtClean="0"/>
              <a:t>4. Where should the humidity and air quality controls be located?</a:t>
            </a:r>
          </a:p>
          <a:p>
            <a:r>
              <a:rPr lang="en-US" dirty="0" smtClean="0"/>
              <a:t>5. How would you expect to change or operate the humidity and air quality controls?</a:t>
            </a:r>
          </a:p>
          <a:p>
            <a:r>
              <a:rPr lang="en-US" dirty="0" smtClean="0"/>
              <a:t>6. Why would you change the humidity and air controls?</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17</a:t>
            </a:fld>
            <a:endParaRPr lang="en-US"/>
          </a:p>
        </p:txBody>
      </p:sp>
    </p:spTree>
    <p:extLst>
      <p:ext uri="{BB962C8B-B14F-4D97-AF65-F5344CB8AC3E}">
        <p14:creationId xmlns:p14="http://schemas.microsoft.com/office/powerpoint/2010/main" val="91739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work for a company that sells thermostats to control temperature in your home.  The company wants to create a new thermostat that not only controls temperature, but also controls humidity and air quality.  Your company knows quite a bit about controlling temperature, but not very much about the other two functions.  You need to understand more about these tasks to help design them into the product.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Assume you are interviewing people who own thermostats as well as humidifiers and fancy air filters.  Write approximately 6 interview questions to learn about the tasks the users need to perform.</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18</a:t>
            </a:fld>
            <a:endParaRPr lang="en-US"/>
          </a:p>
        </p:txBody>
      </p:sp>
    </p:spTree>
    <p:extLst>
      <p:ext uri="{BB962C8B-B14F-4D97-AF65-F5344CB8AC3E}">
        <p14:creationId xmlns:p14="http://schemas.microsoft.com/office/powerpoint/2010/main" val="117437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with a development team that is designing an app that enables a user to turn off/on electronic devices in their home remotely.  The app includes functionality to do an initial setup each device, turn it on or off as needed, and determine if it is not working properly.</a:t>
            </a:r>
          </a:p>
          <a:p>
            <a:r>
              <a:rPr lang="en-US" sz="1200" kern="1200" dirty="0" smtClean="0">
                <a:solidFill>
                  <a:schemeClr val="tx1"/>
                </a:solidFill>
                <a:effectLst/>
                <a:latin typeface="+mn-lt"/>
                <a:ea typeface="+mn-ea"/>
                <a:cs typeface="+mn-cs"/>
              </a:rPr>
              <a:t>While working on the design of the app, the team had several questions:</a:t>
            </a:r>
          </a:p>
          <a:p>
            <a:pPr lvl="0"/>
            <a:r>
              <a:rPr lang="en-US" sz="1200" kern="1200" dirty="0" smtClean="0">
                <a:solidFill>
                  <a:schemeClr val="tx1"/>
                </a:solidFill>
                <a:effectLst/>
                <a:latin typeface="+mn-lt"/>
                <a:ea typeface="+mn-ea"/>
                <a:cs typeface="+mn-cs"/>
              </a:rPr>
              <a:t>Have we indicated the status of the device (on, off, broken, etc.) clearly?</a:t>
            </a:r>
          </a:p>
          <a:p>
            <a:pPr lvl="0"/>
            <a:r>
              <a:rPr lang="en-US" sz="1200" kern="1200" dirty="0" smtClean="0">
                <a:solidFill>
                  <a:schemeClr val="tx1"/>
                </a:solidFill>
                <a:effectLst/>
                <a:latin typeface="+mn-lt"/>
                <a:ea typeface="+mn-ea"/>
                <a:cs typeface="+mn-cs"/>
              </a:rPr>
              <a:t>How do we make sure the user doesn’t set up each device more than once?</a:t>
            </a:r>
          </a:p>
          <a:p>
            <a:pPr lvl="0"/>
            <a:r>
              <a:rPr lang="en-US" sz="1200" kern="1200" dirty="0" smtClean="0">
                <a:solidFill>
                  <a:schemeClr val="tx1"/>
                </a:solidFill>
                <a:effectLst/>
                <a:latin typeface="+mn-lt"/>
                <a:ea typeface="+mn-ea"/>
                <a:cs typeface="+mn-cs"/>
              </a:rPr>
              <a:t>Assuming a user’s home may have hundreds of devices, can the user easily find the one to manipulate?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Write between 1-6 usability testing tasks intended to help evaluate the design with respect to these questions.  What would you ask participants to do to learn whether the design is successful?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a scale from 1-10 where 1 = novice and 10=expert, rate your own expertise with the following methods: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Remote Moderated Usability Testing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User Interviews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Contextual Inquiry</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Card Sorting</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Task Analysis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20</a:t>
            </a:fld>
            <a:endParaRPr lang="en-US"/>
          </a:p>
        </p:txBody>
      </p:sp>
    </p:spTree>
    <p:extLst>
      <p:ext uri="{BB962C8B-B14F-4D97-AF65-F5344CB8AC3E}">
        <p14:creationId xmlns:p14="http://schemas.microsoft.com/office/powerpoint/2010/main" val="954387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with a development team that is designing an app that enables a user to turn off/on electronic devices in their home remotely.  The app includes functionality to do an initial setup each device, turn it on or off as needed, and determine if it is not working properly.</a:t>
            </a:r>
          </a:p>
          <a:p>
            <a:r>
              <a:rPr lang="en-US" sz="1200" kern="1200" dirty="0" smtClean="0">
                <a:solidFill>
                  <a:schemeClr val="tx1"/>
                </a:solidFill>
                <a:effectLst/>
                <a:latin typeface="+mn-lt"/>
                <a:ea typeface="+mn-ea"/>
                <a:cs typeface="+mn-cs"/>
              </a:rPr>
              <a:t>While working on the design of the app, the team had several questions:</a:t>
            </a:r>
          </a:p>
          <a:p>
            <a:pPr lvl="0"/>
            <a:r>
              <a:rPr lang="en-US" sz="1200" kern="1200" dirty="0" smtClean="0">
                <a:solidFill>
                  <a:schemeClr val="tx1"/>
                </a:solidFill>
                <a:effectLst/>
                <a:latin typeface="+mn-lt"/>
                <a:ea typeface="+mn-ea"/>
                <a:cs typeface="+mn-cs"/>
              </a:rPr>
              <a:t>Have we indicated the status of the device (on, off, broken, etc.) clearly?</a:t>
            </a:r>
          </a:p>
          <a:p>
            <a:pPr lvl="0"/>
            <a:r>
              <a:rPr lang="en-US" sz="1200" kern="1200" dirty="0" smtClean="0">
                <a:solidFill>
                  <a:schemeClr val="tx1"/>
                </a:solidFill>
                <a:effectLst/>
                <a:latin typeface="+mn-lt"/>
                <a:ea typeface="+mn-ea"/>
                <a:cs typeface="+mn-cs"/>
              </a:rPr>
              <a:t>How do we make sure the user doesn’t set up each device more than once?</a:t>
            </a:r>
          </a:p>
          <a:p>
            <a:pPr lvl="0"/>
            <a:r>
              <a:rPr lang="en-US" sz="1200" kern="1200" dirty="0" smtClean="0">
                <a:solidFill>
                  <a:schemeClr val="tx1"/>
                </a:solidFill>
                <a:effectLst/>
                <a:latin typeface="+mn-lt"/>
                <a:ea typeface="+mn-ea"/>
                <a:cs typeface="+mn-cs"/>
              </a:rPr>
              <a:t>Assuming a user’s home may have hundreds of devices, can the user easily find the one to manipulate?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Write between 1-6 usability testing tasks intended to help evaluate the design with respect to these questions.  What would you ask participants to do to learn whether the design is successful?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a scale from 1-10 where 1 = novice and 10=expert, rate your own expertise with the following methods: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Remote Moderated Usability Testing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User Interviews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Contextual Inquiry</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Card Sorting</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Task Analysis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21</a:t>
            </a:fld>
            <a:endParaRPr lang="en-US"/>
          </a:p>
        </p:txBody>
      </p:sp>
    </p:spTree>
    <p:extLst>
      <p:ext uri="{BB962C8B-B14F-4D97-AF65-F5344CB8AC3E}">
        <p14:creationId xmlns:p14="http://schemas.microsoft.com/office/powerpoint/2010/main" val="999417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with a development team that is designing an app that enables a user to turn off/on electronic devices in their home remotely.  The app includes functionality to do an initial setup each device, turn it on or off as needed, and determine if it is not working properly.</a:t>
            </a:r>
          </a:p>
          <a:p>
            <a:r>
              <a:rPr lang="en-US" sz="1200" kern="1200" dirty="0" smtClean="0">
                <a:solidFill>
                  <a:schemeClr val="tx1"/>
                </a:solidFill>
                <a:effectLst/>
                <a:latin typeface="+mn-lt"/>
                <a:ea typeface="+mn-ea"/>
                <a:cs typeface="+mn-cs"/>
              </a:rPr>
              <a:t>While working on the design of the app, the team had several questions:</a:t>
            </a:r>
          </a:p>
          <a:p>
            <a:pPr lvl="0"/>
            <a:r>
              <a:rPr lang="en-US" sz="1200" kern="1200" dirty="0" smtClean="0">
                <a:solidFill>
                  <a:schemeClr val="tx1"/>
                </a:solidFill>
                <a:effectLst/>
                <a:latin typeface="+mn-lt"/>
                <a:ea typeface="+mn-ea"/>
                <a:cs typeface="+mn-cs"/>
              </a:rPr>
              <a:t>Have we indicated the status of the device (on, off, broken, etc.) clearly?</a:t>
            </a:r>
          </a:p>
          <a:p>
            <a:pPr lvl="0"/>
            <a:r>
              <a:rPr lang="en-US" sz="1200" kern="1200" dirty="0" smtClean="0">
                <a:solidFill>
                  <a:schemeClr val="tx1"/>
                </a:solidFill>
                <a:effectLst/>
                <a:latin typeface="+mn-lt"/>
                <a:ea typeface="+mn-ea"/>
                <a:cs typeface="+mn-cs"/>
              </a:rPr>
              <a:t>How do we make sure the user doesn’t set up each device more than once?</a:t>
            </a:r>
          </a:p>
          <a:p>
            <a:pPr lvl="0"/>
            <a:r>
              <a:rPr lang="en-US" sz="1200" kern="1200" dirty="0" smtClean="0">
                <a:solidFill>
                  <a:schemeClr val="tx1"/>
                </a:solidFill>
                <a:effectLst/>
                <a:latin typeface="+mn-lt"/>
                <a:ea typeface="+mn-ea"/>
                <a:cs typeface="+mn-cs"/>
              </a:rPr>
              <a:t>Assuming a user’s home may have hundreds of devices, can the user easily find the one to manipulate?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Write between 1-6 usability testing tasks intended to help evaluate the design with respect to these questions.  What would you ask participants to do to learn whether the design is successful?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a scale from 1-10 where 1 = novice and 10=expert, rate your own expertise with the following methods: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Remote Moderated Usability Testing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User Interviews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Contextual Inquiry</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Card Sorting</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Task Analysis</a:t>
            </a: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1      2      3      4      5      6      7     8     9     10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22</a:t>
            </a:fld>
            <a:endParaRPr lang="en-US"/>
          </a:p>
        </p:txBody>
      </p:sp>
    </p:spTree>
    <p:extLst>
      <p:ext uri="{BB962C8B-B14F-4D97-AF65-F5344CB8AC3E}">
        <p14:creationId xmlns:p14="http://schemas.microsoft.com/office/powerpoint/2010/main" val="47335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with a development team that is designing an app that enables a user to turn off/on electronic devices in their home remotely.  The app includes functionality to do an initial setup each device, turn it on or off as needed, and determine if it is not working properly.</a:t>
            </a:r>
          </a:p>
          <a:p>
            <a:r>
              <a:rPr lang="en-US" sz="1200" kern="1200" dirty="0" smtClean="0">
                <a:solidFill>
                  <a:schemeClr val="tx1"/>
                </a:solidFill>
                <a:effectLst/>
                <a:latin typeface="+mn-lt"/>
                <a:ea typeface="+mn-ea"/>
                <a:cs typeface="+mn-cs"/>
              </a:rPr>
              <a:t>While working on the design of the app, the team had several questions:</a:t>
            </a:r>
          </a:p>
          <a:p>
            <a:pPr lvl="0"/>
            <a:r>
              <a:rPr lang="en-US" sz="1200" kern="1200" dirty="0" smtClean="0">
                <a:solidFill>
                  <a:schemeClr val="tx1"/>
                </a:solidFill>
                <a:effectLst/>
                <a:latin typeface="+mn-lt"/>
                <a:ea typeface="+mn-ea"/>
                <a:cs typeface="+mn-cs"/>
              </a:rPr>
              <a:t>Have we indicated the status of the device (on, off, broken, etc.) clearly?</a:t>
            </a:r>
          </a:p>
          <a:p>
            <a:pPr lvl="0"/>
            <a:r>
              <a:rPr lang="en-US" sz="1200" kern="1200" dirty="0" smtClean="0">
                <a:solidFill>
                  <a:schemeClr val="tx1"/>
                </a:solidFill>
                <a:effectLst/>
                <a:latin typeface="+mn-lt"/>
                <a:ea typeface="+mn-ea"/>
                <a:cs typeface="+mn-cs"/>
              </a:rPr>
              <a:t>How do we make sure the user doesn’t set up each device more than once?</a:t>
            </a:r>
          </a:p>
          <a:p>
            <a:pPr lvl="0"/>
            <a:r>
              <a:rPr lang="en-US" sz="1200" kern="1200" dirty="0" smtClean="0">
                <a:solidFill>
                  <a:schemeClr val="tx1"/>
                </a:solidFill>
                <a:effectLst/>
                <a:latin typeface="+mn-lt"/>
                <a:ea typeface="+mn-ea"/>
                <a:cs typeface="+mn-cs"/>
              </a:rPr>
              <a:t>Assuming a user’s home may have hundreds of devices, can the user easily find the one to manipulate?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Write between 1-6 usability testing tasks intended to help evaluate the design with respect to these questions.  What would you ask participants to do to learn whether the design is successful?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23</a:t>
            </a:fld>
            <a:endParaRPr lang="en-US"/>
          </a:p>
        </p:txBody>
      </p:sp>
    </p:spTree>
    <p:extLst>
      <p:ext uri="{BB962C8B-B14F-4D97-AF65-F5344CB8AC3E}">
        <p14:creationId xmlns:p14="http://schemas.microsoft.com/office/powerpoint/2010/main" val="152465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company has just released new functionality for its flagship product.  Upon release, help desk calls skyrocketed – which is to be expected.  However, 3 months after the release, the number of calls remains high and does not appear to be tapering off.  Users engage this new functionality intermittently, and each interaction may require them to perform a task they have not done before.  The organization wants to understand what the problem(s) may be and implement an action plan to resolve any issues.  You have been engaged to conduct research and advise on next steps.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Assume time is limited.  What would you do if you only had a month?</a:t>
            </a:r>
          </a:p>
          <a:p>
            <a:pPr lvl="0"/>
            <a:endParaRPr lang="en-US" sz="1200" kern="1200" dirty="0" smtClean="0">
              <a:solidFill>
                <a:schemeClr val="tx1"/>
              </a:solidFill>
              <a:effectLst/>
              <a:latin typeface="+mn-lt"/>
              <a:ea typeface="+mn-ea"/>
              <a:cs typeface="+mn-cs"/>
            </a:endParaRPr>
          </a:p>
          <a:p>
            <a:r>
              <a:rPr lang="en-US" dirty="0" smtClean="0">
                <a:solidFill>
                  <a:schemeClr val="tx1"/>
                </a:solidFill>
                <a:effectLst/>
              </a:rPr>
              <a:t>Day 1:  a Kickoff team meeting with key stakeholders to align goals and objectives</a:t>
            </a:r>
          </a:p>
          <a:p>
            <a:pPr lvl="1"/>
            <a:r>
              <a:rPr lang="en-US" dirty="0" smtClean="0">
                <a:solidFill>
                  <a:schemeClr val="tx1"/>
                </a:solidFill>
                <a:effectLst/>
              </a:rPr>
              <a:t>Obtain Stakeholder agreement on research Goals, Methodology and approach</a:t>
            </a:r>
          </a:p>
          <a:p>
            <a:pPr lvl="1"/>
            <a:r>
              <a:rPr lang="en-US" dirty="0" smtClean="0">
                <a:solidFill>
                  <a:schemeClr val="tx1"/>
                </a:solidFill>
                <a:effectLst/>
              </a:rPr>
              <a:t>Encourage stakeholder participation in the research planning and/or execution to ensure stakeholders understand the research results</a:t>
            </a:r>
          </a:p>
          <a:p>
            <a:r>
              <a:rPr lang="en-US" dirty="0" smtClean="0">
                <a:solidFill>
                  <a:schemeClr val="tx1"/>
                </a:solidFill>
                <a:effectLst/>
              </a:rPr>
              <a:t>Determine the customer pain points associated with the new feature</a:t>
            </a:r>
          </a:p>
          <a:p>
            <a:pPr lvl="1"/>
            <a:r>
              <a:rPr lang="en-US" dirty="0" smtClean="0">
                <a:solidFill>
                  <a:schemeClr val="tx1"/>
                </a:solidFill>
                <a:effectLst/>
              </a:rPr>
              <a:t>Leverage on call centers’ existing platform, technology and metrics</a:t>
            </a:r>
          </a:p>
          <a:p>
            <a:pPr lvl="1"/>
            <a:r>
              <a:rPr lang="en-US" dirty="0" smtClean="0">
                <a:solidFill>
                  <a:schemeClr val="tx1"/>
                </a:solidFill>
                <a:effectLst/>
              </a:rPr>
              <a:t>Establish technical feasibility and commonly accepted research paradigm</a:t>
            </a:r>
          </a:p>
          <a:p>
            <a:r>
              <a:rPr lang="en-US" dirty="0" smtClean="0">
                <a:solidFill>
                  <a:schemeClr val="tx1"/>
                </a:solidFill>
                <a:effectLst/>
              </a:rPr>
              <a:t>Day 30:  Brainstorm with Stakeholders on the most effective solutions </a:t>
            </a:r>
          </a:p>
          <a:p>
            <a:pPr lvl="1"/>
            <a:r>
              <a:rPr lang="en-US" dirty="0" smtClean="0">
                <a:solidFill>
                  <a:schemeClr val="tx1"/>
                </a:solidFill>
                <a:effectLst/>
              </a:rPr>
              <a:t>discussing research findings to help determine the best next steps and recommendations</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4</a:t>
            </a:fld>
            <a:endParaRPr lang="en-US"/>
          </a:p>
        </p:txBody>
      </p:sp>
    </p:spTree>
    <p:extLst>
      <p:ext uri="{BB962C8B-B14F-4D97-AF65-F5344CB8AC3E}">
        <p14:creationId xmlns:p14="http://schemas.microsoft.com/office/powerpoint/2010/main" val="11430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company has just released new functionality for its flagship product.  Upon release, help desk calls skyrocketed – which is to be expected.  However, 3 months after the release, the number of calls remains high and does not appear to be tapering off.  Users engage this new functionality intermittently, and each interaction may require them to perform a task they have not done before.  The organization wants to understand what the problem(s) may be and implement an action plan to resolve any issues.  You have been engaged to conduct research and advise on next steps.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Assume time is limited.  What would you do if you only had a month?</a:t>
            </a:r>
          </a:p>
          <a:p>
            <a:r>
              <a:rPr lang="en-US" sz="1200" kern="1200" dirty="0" smtClean="0">
                <a:solidFill>
                  <a:schemeClr val="tx1"/>
                </a:solidFill>
                <a:effectLst/>
                <a:latin typeface="+mn-lt"/>
                <a:ea typeface="+mn-ea"/>
                <a:cs typeface="+mn-cs"/>
              </a:rPr>
              <a:t> </a:t>
            </a:r>
          </a:p>
          <a:p>
            <a:r>
              <a:rPr lang="en-US" dirty="0" smtClean="0">
                <a:solidFill>
                  <a:schemeClr val="tx1"/>
                </a:solidFill>
                <a:effectLst/>
              </a:rPr>
              <a:t>Call In Rate (CIR) measures the number of callers</a:t>
            </a:r>
          </a:p>
          <a:p>
            <a:pPr lvl="1"/>
            <a:r>
              <a:rPr lang="en-US" dirty="0" smtClean="0">
                <a:solidFill>
                  <a:schemeClr val="tx1"/>
                </a:solidFill>
                <a:effectLst/>
              </a:rPr>
              <a:t>Length of each call indicates the potential the magnitude of the problem</a:t>
            </a:r>
          </a:p>
          <a:p>
            <a:pPr lvl="1"/>
            <a:r>
              <a:rPr lang="en-US" dirty="0" smtClean="0">
                <a:solidFill>
                  <a:schemeClr val="tx1"/>
                </a:solidFill>
                <a:effectLst/>
              </a:rPr>
              <a:t>Call classifications or coding of each call by call center agents</a:t>
            </a:r>
          </a:p>
          <a:p>
            <a:r>
              <a:rPr lang="en-US" dirty="0" smtClean="0">
                <a:solidFill>
                  <a:schemeClr val="tx1"/>
                </a:solidFill>
                <a:effectLst/>
              </a:rPr>
              <a:t>Utilized 3 months of Call Recordings after the new feature was introduced to customers</a:t>
            </a:r>
          </a:p>
          <a:p>
            <a:pPr lvl="1"/>
            <a:r>
              <a:rPr lang="en-US" dirty="0" smtClean="0">
                <a:solidFill>
                  <a:schemeClr val="tx1"/>
                </a:solidFill>
                <a:effectLst/>
              </a:rPr>
              <a:t>Automated Speech recognition should used for identifying recordings for analysis</a:t>
            </a:r>
          </a:p>
          <a:p>
            <a:pPr lvl="1"/>
            <a:r>
              <a:rPr lang="en-US" dirty="0" smtClean="0">
                <a:solidFill>
                  <a:schemeClr val="tx1"/>
                </a:solidFill>
                <a:effectLst/>
              </a:rPr>
              <a:t>Automated Speech to Text transcriptions of each call would facilitate data analysis</a:t>
            </a:r>
          </a:p>
          <a:p>
            <a:r>
              <a:rPr lang="en-US" dirty="0" smtClean="0">
                <a:solidFill>
                  <a:schemeClr val="tx1"/>
                </a:solidFill>
                <a:effectLst/>
              </a:rPr>
              <a:t>Establish a baseline for release of new feature and measure the impact after fixes have been applied</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5</a:t>
            </a:fld>
            <a:endParaRPr lang="en-US"/>
          </a:p>
        </p:txBody>
      </p:sp>
    </p:spTree>
    <p:extLst>
      <p:ext uri="{BB962C8B-B14F-4D97-AF65-F5344CB8AC3E}">
        <p14:creationId xmlns:p14="http://schemas.microsoft.com/office/powerpoint/2010/main" val="205223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company has just released new functionality for its flagship product.  Upon release, help desk calls skyrocketed – which is to be expected.  However, 3 months after the release, the number of calls remains high and does not appear to be tapering off.  Users engage this new functionality intermittently, and each interaction may require them to perform a task they have not done before.  The organization wants to understand what the problem(s) may be and implement an action plan to resolve any issues.  You have been engaged to conduct research and advise on next steps.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Assume time is limited.  What would you do if you only had a month?</a:t>
            </a:r>
          </a:p>
          <a:p>
            <a:r>
              <a:rPr lang="en-US" sz="1200" kern="1200" dirty="0" smtClean="0">
                <a:solidFill>
                  <a:schemeClr val="tx1"/>
                </a:solidFill>
                <a:effectLst/>
                <a:latin typeface="+mn-lt"/>
                <a:ea typeface="+mn-ea"/>
                <a:cs typeface="+mn-cs"/>
              </a:rPr>
              <a:t> </a:t>
            </a:r>
          </a:p>
          <a:p>
            <a:r>
              <a:rPr lang="en-US" dirty="0" smtClean="0">
                <a:solidFill>
                  <a:schemeClr val="tx1"/>
                </a:solidFill>
                <a:effectLst/>
              </a:rPr>
              <a:t>Determine what issues need to be addressed</a:t>
            </a:r>
          </a:p>
          <a:p>
            <a:r>
              <a:rPr lang="en-US" dirty="0" smtClean="0">
                <a:solidFill>
                  <a:schemeClr val="tx1"/>
                </a:solidFill>
                <a:effectLst/>
              </a:rPr>
              <a:t>Prioritize which issues to address first</a:t>
            </a:r>
          </a:p>
          <a:p>
            <a:pPr lvl="1"/>
            <a:r>
              <a:rPr lang="en-US" dirty="0" smtClean="0">
                <a:solidFill>
                  <a:schemeClr val="tx1"/>
                </a:solidFill>
                <a:effectLst/>
              </a:rPr>
              <a:t>Determine which issues are the most frequent and important with content analysis</a:t>
            </a:r>
          </a:p>
          <a:p>
            <a:pPr lvl="2"/>
            <a:r>
              <a:rPr lang="en-US" dirty="0" smtClean="0">
                <a:solidFill>
                  <a:schemeClr val="tx1"/>
                </a:solidFill>
                <a:effectLst/>
              </a:rPr>
              <a:t>Parameters include:  Cost of Calls, Customer satisfaction or NPS scores</a:t>
            </a:r>
          </a:p>
          <a:p>
            <a:pPr lvl="3"/>
            <a:r>
              <a:rPr lang="en-US" dirty="0" smtClean="0">
                <a:solidFill>
                  <a:schemeClr val="tx1"/>
                </a:solidFill>
                <a:effectLst/>
              </a:rPr>
              <a:t>Length of each call measures the cost of that call</a:t>
            </a:r>
          </a:p>
          <a:p>
            <a:r>
              <a:rPr lang="en-US" dirty="0" smtClean="0">
                <a:solidFill>
                  <a:schemeClr val="tx1"/>
                </a:solidFill>
                <a:effectLst/>
              </a:rPr>
              <a:t>Determine how these issues can be addressed most effectively</a:t>
            </a:r>
          </a:p>
          <a:p>
            <a:pPr lvl="1"/>
            <a:r>
              <a:rPr lang="en-US" dirty="0" smtClean="0">
                <a:solidFill>
                  <a:schemeClr val="tx1"/>
                </a:solidFill>
                <a:effectLst/>
              </a:rPr>
              <a:t>Establish root causes to the observed problems</a:t>
            </a:r>
          </a:p>
          <a:p>
            <a:pPr lvl="1"/>
            <a:r>
              <a:rPr lang="en-US" dirty="0" smtClean="0">
                <a:solidFill>
                  <a:schemeClr val="tx1"/>
                </a:solidFill>
                <a:effectLst/>
              </a:rPr>
              <a:t>Brainstorm with stakeholders regarding the best possible next steps to address root causes</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6</a:t>
            </a:fld>
            <a:endParaRPr lang="en-US"/>
          </a:p>
        </p:txBody>
      </p:sp>
    </p:spTree>
    <p:extLst>
      <p:ext uri="{BB962C8B-B14F-4D97-AF65-F5344CB8AC3E}">
        <p14:creationId xmlns:p14="http://schemas.microsoft.com/office/powerpoint/2010/main" val="143160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company has just released new functionality for its flagship product.  Upon release, help desk calls skyrocketed – which is to be expected.  However, 3 months after the release, the number of calls remains high and does not appear to be tapering off.  Users engage this new functionality intermittently, and each interaction may require them to perform a task they have not done before.  The organization wants to understand what the problem(s) may be and implement an action plan to resolve any issues.  You have been engaged to conduct research and advise on next steps.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Assume time is limited.  What would you do if you only had a month?</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7</a:t>
            </a:fld>
            <a:endParaRPr lang="en-US"/>
          </a:p>
        </p:txBody>
      </p:sp>
    </p:spTree>
    <p:extLst>
      <p:ext uri="{BB962C8B-B14F-4D97-AF65-F5344CB8AC3E}">
        <p14:creationId xmlns:p14="http://schemas.microsoft.com/office/powerpoint/2010/main" val="106531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on a product to “modernize” an outdated set of features.  You don’t know exactly what is wrong with these features other than they haven’t been redesigned for many years.  You need to execute the research to fuel the redesign effort.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What do you feel are the 3 most important things to learn?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9</a:t>
            </a:fld>
            <a:endParaRPr lang="en-US"/>
          </a:p>
        </p:txBody>
      </p:sp>
    </p:spTree>
    <p:extLst>
      <p:ext uri="{BB962C8B-B14F-4D97-AF65-F5344CB8AC3E}">
        <p14:creationId xmlns:p14="http://schemas.microsoft.com/office/powerpoint/2010/main" val="158895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on a product to “modernize” an outdated set of features.  You don’t know exactly what is wrong with these features other than they haven’t been redesigned for many years.  You need to execute the research to fuel the redesign effort.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What do you feel are the 3 most important things to learn?</a:t>
            </a:r>
          </a:p>
          <a:p>
            <a:r>
              <a:rPr lang="en-US" sz="1200" kern="1200" dirty="0" smtClean="0">
                <a:solidFill>
                  <a:schemeClr val="tx1"/>
                </a:solidFill>
                <a:effectLst/>
                <a:latin typeface="+mn-lt"/>
                <a:ea typeface="+mn-ea"/>
                <a:cs typeface="+mn-cs"/>
              </a:rPr>
              <a:t> </a:t>
            </a:r>
          </a:p>
          <a:p>
            <a:r>
              <a:rPr lang="en-US" dirty="0" smtClean="0"/>
              <a:t>1. What new tasks need to be supported that currently not supported?</a:t>
            </a:r>
          </a:p>
          <a:p>
            <a:pPr lvl="1"/>
            <a:r>
              <a:rPr lang="en-US" dirty="0" smtClean="0"/>
              <a:t>Work flows change over time and new tasks emerge</a:t>
            </a:r>
          </a:p>
          <a:p>
            <a:r>
              <a:rPr lang="en-US" dirty="0" smtClean="0"/>
              <a:t>2. What current supported tasks have usability issues and need to be addressed?</a:t>
            </a:r>
          </a:p>
          <a:p>
            <a:pPr lvl="1"/>
            <a:r>
              <a:rPr lang="en-US" dirty="0" smtClean="0"/>
              <a:t>User pain points need to be understood to improve the current users’ experience</a:t>
            </a:r>
          </a:p>
          <a:p>
            <a:r>
              <a:rPr lang="en-US" dirty="0" smtClean="0"/>
              <a:t>3. What Tasks no longer need to be supported and related features removed?</a:t>
            </a:r>
          </a:p>
          <a:p>
            <a:pPr lvl="1"/>
            <a:r>
              <a:rPr lang="en-US" dirty="0" smtClean="0"/>
              <a:t>Often there many more features that exist that most users never use</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10</a:t>
            </a:fld>
            <a:endParaRPr lang="en-US"/>
          </a:p>
        </p:txBody>
      </p:sp>
    </p:spTree>
    <p:extLst>
      <p:ext uri="{BB962C8B-B14F-4D97-AF65-F5344CB8AC3E}">
        <p14:creationId xmlns:p14="http://schemas.microsoft.com/office/powerpoint/2010/main" val="20376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on a product to “modernize” an outdated set of features.  You don’t know exactly what is wrong with these features other than they haven’t been redesigned for many years.  You need to execute the research to fuel the redesign effort.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What do you feel are the 3 most important things to learn?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11</a:t>
            </a:fld>
            <a:endParaRPr lang="en-US"/>
          </a:p>
        </p:txBody>
      </p:sp>
    </p:spTree>
    <p:extLst>
      <p:ext uri="{BB962C8B-B14F-4D97-AF65-F5344CB8AC3E}">
        <p14:creationId xmlns:p14="http://schemas.microsoft.com/office/powerpoint/2010/main" val="177478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are working on a product to “modernize” an outdated set of features.  You don’t know exactly what is wrong with these features other than they haven’t been redesigned for many years.  You need to execute the research to fuel the redesign effort.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your suggested research plan for this initiative (methods, goals, rationale, etc.)?</a:t>
            </a:r>
          </a:p>
          <a:p>
            <a:pPr lvl="0"/>
            <a:r>
              <a:rPr lang="en-US" sz="1200" kern="1200" dirty="0" smtClean="0">
                <a:solidFill>
                  <a:schemeClr val="tx1"/>
                </a:solidFill>
                <a:effectLst/>
                <a:latin typeface="+mn-lt"/>
                <a:ea typeface="+mn-ea"/>
                <a:cs typeface="+mn-cs"/>
              </a:rPr>
              <a:t>What do you feel are the 3 most important things to learn?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00907-1397-6145-BFB0-CEB0191706CE}" type="slidenum">
              <a:rPr lang="en-US" smtClean="0"/>
              <a:t>12</a:t>
            </a:fld>
            <a:endParaRPr lang="en-US"/>
          </a:p>
        </p:txBody>
      </p:sp>
    </p:spTree>
    <p:extLst>
      <p:ext uri="{BB962C8B-B14F-4D97-AF65-F5344CB8AC3E}">
        <p14:creationId xmlns:p14="http://schemas.microsoft.com/office/powerpoint/2010/main" val="39397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11/11/16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
        <p:nvSpPr>
          <p:cNvPr id="8" name="Date Placeholder 6"/>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11/11/16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Research Scenarios</a:t>
            </a:r>
            <a:endParaRPr lang="en-US" dirty="0"/>
          </a:p>
        </p:txBody>
      </p:sp>
      <p:sp>
        <p:nvSpPr>
          <p:cNvPr id="3" name="Subtitle 2"/>
          <p:cNvSpPr>
            <a:spLocks noGrp="1"/>
          </p:cNvSpPr>
          <p:nvPr>
            <p:ph type="subTitle" idx="1"/>
          </p:nvPr>
        </p:nvSpPr>
        <p:spPr/>
        <p:txBody>
          <a:bodyPr/>
          <a:lstStyle/>
          <a:p>
            <a:r>
              <a:rPr lang="en-US" dirty="0" smtClean="0"/>
              <a:t>John Chin</a:t>
            </a:r>
            <a:endParaRPr lang="en-US" dirty="0"/>
          </a:p>
          <a:p>
            <a:r>
              <a:rPr lang="en-US" dirty="0" smtClean="0"/>
              <a:t> Research Approaches</a:t>
            </a:r>
            <a:endParaRPr lang="en-US" dirty="0"/>
          </a:p>
        </p:txBody>
      </p:sp>
      <p:sp>
        <p:nvSpPr>
          <p:cNvPr id="4" name="Date Placeholder 6"/>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ln>
                  <a:solidFill>
                    <a:sysClr val="windowText" lastClr="000000"/>
                  </a:solidFill>
                </a:ln>
                <a:solidFill>
                  <a:schemeClr val="tx1"/>
                </a:solidFill>
                <a:effectLst>
                  <a:outerShdw blurRad="50800" dist="38100" dir="2700000" algn="tl" rotWithShape="0">
                    <a:srgbClr val="000000">
                      <a:alpha val="43000"/>
                    </a:srgb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altLang="en-US" baseline="0" dirty="0" smtClean="0">
                <a:ln>
                  <a:noFill/>
                </a:ln>
                <a:solidFill>
                  <a:schemeClr val="tx1"/>
                </a:solidFill>
                <a:cs typeface="Arial" panose="020B0604020202020204" pitchFamily="34" charset="0"/>
              </a:rPr>
              <a:t>© 2016 John Chin. All rights reserved. </a:t>
            </a:r>
            <a:endParaRPr lang="en-US" altLang="en-US" baseline="0" dirty="0">
              <a:ln>
                <a:noFill/>
              </a:ln>
              <a:solidFill>
                <a:schemeClr val="tx1"/>
              </a:solidFill>
              <a:cs typeface="Arial" panose="020B0604020202020204" pitchFamily="34" charset="0"/>
            </a:endParaRPr>
          </a:p>
        </p:txBody>
      </p:sp>
    </p:spTree>
    <p:extLst>
      <p:ext uri="{BB962C8B-B14F-4D97-AF65-F5344CB8AC3E}">
        <p14:creationId xmlns:p14="http://schemas.microsoft.com/office/powerpoint/2010/main" val="69670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effectLst/>
              </a:rPr>
              <a:t>Updating </a:t>
            </a:r>
            <a:r>
              <a:rPr lang="en-US" b="1" dirty="0">
                <a:effectLst/>
              </a:rPr>
              <a:t>an Old </a:t>
            </a:r>
            <a:r>
              <a:rPr lang="en-US" b="1" dirty="0" smtClean="0">
                <a:effectLst/>
              </a:rPr>
              <a:t>Solution</a:t>
            </a:r>
            <a:br>
              <a:rPr lang="en-US" b="1" dirty="0" smtClean="0">
                <a:effectLst/>
              </a:rPr>
            </a:br>
            <a:r>
              <a:rPr lang="en-US" dirty="0">
                <a:solidFill>
                  <a:schemeClr val="tx1"/>
                </a:solidFill>
                <a:effectLst/>
              </a:rPr>
              <a:t> What </a:t>
            </a:r>
            <a:r>
              <a:rPr lang="en-US" dirty="0" smtClean="0">
                <a:solidFill>
                  <a:schemeClr val="tx1"/>
                </a:solidFill>
                <a:effectLst/>
              </a:rPr>
              <a:t>are </a:t>
            </a:r>
            <a:r>
              <a:rPr lang="en-US" dirty="0">
                <a:solidFill>
                  <a:schemeClr val="tx1"/>
                </a:solidFill>
                <a:effectLst/>
              </a:rPr>
              <a:t>the 3 most important things to learn?</a:t>
            </a:r>
            <a:br>
              <a:rPr lang="en-US" dirty="0">
                <a:solidFill>
                  <a:schemeClr val="tx1"/>
                </a:solidFill>
                <a:effectLst/>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721573"/>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973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Updating </a:t>
            </a:r>
            <a:r>
              <a:rPr lang="en-US" b="1" dirty="0">
                <a:effectLst/>
              </a:rPr>
              <a:t>an Old </a:t>
            </a:r>
            <a:r>
              <a:rPr lang="en-US" b="1" dirty="0" smtClean="0">
                <a:effectLst/>
              </a:rPr>
              <a:t>Solution</a:t>
            </a:r>
            <a:br>
              <a:rPr lang="en-US" b="1" dirty="0" smtClean="0">
                <a:effectLst/>
              </a:rPr>
            </a:br>
            <a:r>
              <a:rPr lang="en-US" dirty="0" smtClean="0">
                <a:solidFill>
                  <a:schemeClr val="tx1"/>
                </a:solidFill>
                <a:effectLst/>
              </a:rPr>
              <a:t>Taking a Balanced Approach: Add, Move (hide or remove), and Change.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1433300"/>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30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Updating </a:t>
            </a:r>
            <a:r>
              <a:rPr lang="en-US" b="1" dirty="0">
                <a:effectLst/>
              </a:rPr>
              <a:t>an Old </a:t>
            </a:r>
            <a:r>
              <a:rPr lang="en-US" b="1" dirty="0" smtClean="0">
                <a:effectLst/>
              </a:rPr>
              <a:t>Solution</a:t>
            </a:r>
            <a:r>
              <a:rPr lang="en-US" b="1" dirty="0">
                <a:effectLst/>
              </a:rPr>
              <a:t> </a:t>
            </a:r>
            <a:r>
              <a:rPr lang="en-US" dirty="0" smtClean="0">
                <a:solidFill>
                  <a:schemeClr val="tx1"/>
                </a:solidFill>
                <a:effectLst/>
              </a:rPr>
              <a:t>methods</a:t>
            </a:r>
            <a:br>
              <a:rPr lang="en-US" dirty="0" smtClean="0">
                <a:solidFill>
                  <a:schemeClr val="tx1"/>
                </a:solidFill>
                <a:effectLst/>
              </a:rPr>
            </a:br>
            <a:r>
              <a:rPr lang="en-US" dirty="0" smtClean="0">
                <a:solidFill>
                  <a:schemeClr val="tx1"/>
                </a:solidFill>
                <a:effectLst/>
              </a:rPr>
              <a:t>Usage, User Satisfaction and pain points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 usage data on all features to determine what is used and what is not</a:t>
            </a:r>
          </a:p>
          <a:p>
            <a:r>
              <a:rPr lang="en-US" dirty="0" smtClean="0"/>
              <a:t>Perform a task analysis to establish work flows, user scenarios and use cases</a:t>
            </a:r>
          </a:p>
          <a:p>
            <a:pPr lvl="1"/>
            <a:r>
              <a:rPr lang="en-US" dirty="0" smtClean="0"/>
              <a:t>Determine what tasks are supported or not supported by the current solution</a:t>
            </a:r>
          </a:p>
          <a:p>
            <a:r>
              <a:rPr lang="en-US" dirty="0" smtClean="0"/>
              <a:t>Conduct a usability test with the existing solution to establish a baseline for task time and user satisfaction as well as to identify user pain points</a:t>
            </a:r>
          </a:p>
          <a:p>
            <a:pPr lvl="1"/>
            <a:r>
              <a:rPr lang="en-US" dirty="0" smtClean="0"/>
              <a:t>Retest using the same tasks to determine if redesign is more usable.</a:t>
            </a:r>
          </a:p>
          <a:p>
            <a:r>
              <a:rPr lang="en-US" dirty="0" smtClean="0"/>
              <a:t>Ensure the usability of new features with iterative prototyping and testing new features support frequent and important tasks</a:t>
            </a:r>
          </a:p>
          <a:p>
            <a:pPr lvl="1"/>
            <a:r>
              <a:rPr lang="en-US" dirty="0" smtClean="0"/>
              <a:t>Also include new supporting materials such as setup wizards, job aids, tutorials, how-to-videos or online help</a:t>
            </a:r>
            <a:endParaRPr lang="en-US" dirty="0"/>
          </a:p>
        </p:txBody>
      </p:sp>
    </p:spTree>
    <p:extLst>
      <p:ext uri="{BB962C8B-B14F-4D97-AF65-F5344CB8AC3E}">
        <p14:creationId xmlns:p14="http://schemas.microsoft.com/office/powerpoint/2010/main" val="210112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Updating </a:t>
            </a:r>
            <a:r>
              <a:rPr lang="en-US" b="1" dirty="0">
                <a:effectLst/>
              </a:rPr>
              <a:t>an Old </a:t>
            </a:r>
            <a:r>
              <a:rPr lang="en-US" b="1" dirty="0" smtClean="0">
                <a:effectLst/>
              </a:rPr>
              <a:t>Solution</a:t>
            </a:r>
            <a:r>
              <a:rPr lang="en-US" b="1" dirty="0">
                <a:effectLst/>
              </a:rPr>
              <a:t> </a:t>
            </a:r>
            <a:r>
              <a:rPr lang="en-US" dirty="0" smtClean="0">
                <a:solidFill>
                  <a:schemeClr val="tx1"/>
                </a:solidFill>
                <a:effectLst/>
              </a:rPr>
              <a:t>rationale</a:t>
            </a:r>
            <a:br>
              <a:rPr lang="en-US" dirty="0" smtClean="0">
                <a:solidFill>
                  <a:schemeClr val="tx1"/>
                </a:solidFill>
                <a:effectLst/>
              </a:rPr>
            </a:br>
            <a:r>
              <a:rPr lang="en-US" dirty="0" err="1" smtClean="0">
                <a:solidFill>
                  <a:schemeClr val="tx1"/>
                </a:solidFill>
                <a:effectLst/>
              </a:rPr>
              <a:t>Roi</a:t>
            </a:r>
            <a:r>
              <a:rPr lang="en-US" dirty="0" smtClean="0">
                <a:solidFill>
                  <a:schemeClr val="tx1"/>
                </a:solidFill>
                <a:effectLst/>
              </a:rPr>
              <a:t>, risk and rewards</a:t>
            </a:r>
            <a:endParaRPr lang="en-US" dirty="0"/>
          </a:p>
        </p:txBody>
      </p:sp>
      <p:sp>
        <p:nvSpPr>
          <p:cNvPr id="3" name="Content Placeholder 2"/>
          <p:cNvSpPr>
            <a:spLocks noGrp="1"/>
          </p:cNvSpPr>
          <p:nvPr>
            <p:ph idx="1"/>
          </p:nvPr>
        </p:nvSpPr>
        <p:spPr/>
        <p:txBody>
          <a:bodyPr/>
          <a:lstStyle/>
          <a:p>
            <a:r>
              <a:rPr lang="en-US" dirty="0"/>
              <a:t>One needs to ensure that the changes are well considered and justified</a:t>
            </a:r>
          </a:p>
          <a:p>
            <a:r>
              <a:rPr lang="en-US" dirty="0"/>
              <a:t>Collect data to understand if the return on investment </a:t>
            </a:r>
            <a:r>
              <a:rPr lang="en-US" dirty="0" smtClean="0"/>
              <a:t>(ROI) is </a:t>
            </a:r>
            <a:r>
              <a:rPr lang="en-US" dirty="0"/>
              <a:t>worth the effort</a:t>
            </a:r>
          </a:p>
          <a:p>
            <a:r>
              <a:rPr lang="en-US" dirty="0" smtClean="0"/>
              <a:t>Change should be done because it will have a positive impact</a:t>
            </a:r>
          </a:p>
          <a:p>
            <a:r>
              <a:rPr lang="en-US" dirty="0" smtClean="0"/>
              <a:t>Manage risk to avoid creating unnecessary negative impacts</a:t>
            </a:r>
          </a:p>
          <a:p>
            <a:r>
              <a:rPr lang="en-US" dirty="0" smtClean="0"/>
              <a:t>Change is usually hard for existing users</a:t>
            </a:r>
          </a:p>
          <a:p>
            <a:pPr lvl="1"/>
            <a:r>
              <a:rPr lang="en-US" dirty="0" smtClean="0"/>
              <a:t>support needs to be created to ease the transition to the new solution</a:t>
            </a:r>
          </a:p>
          <a:p>
            <a:endParaRPr lang="en-US" dirty="0"/>
          </a:p>
        </p:txBody>
      </p:sp>
    </p:spTree>
    <p:extLst>
      <p:ext uri="{BB962C8B-B14F-4D97-AF65-F5344CB8AC3E}">
        <p14:creationId xmlns:p14="http://schemas.microsoft.com/office/powerpoint/2010/main" val="189280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rPr>
              <a:t>Scenario 3: </a:t>
            </a:r>
            <a:r>
              <a:rPr lang="en-US" b="1" dirty="0" smtClean="0">
                <a:effectLst/>
              </a:rPr>
              <a:t/>
            </a:r>
            <a:br>
              <a:rPr lang="en-US" b="1" dirty="0" smtClean="0">
                <a:effectLst/>
              </a:rPr>
            </a:br>
            <a:r>
              <a:rPr lang="en-US" b="1" dirty="0" smtClean="0">
                <a:effectLst/>
              </a:rPr>
              <a:t>User </a:t>
            </a:r>
            <a:r>
              <a:rPr lang="en-US" b="1" dirty="0">
                <a:effectLst/>
              </a:rPr>
              <a:t>Interviews</a:t>
            </a:r>
            <a:endParaRPr lang="en-US" dirty="0"/>
          </a:p>
        </p:txBody>
      </p:sp>
      <p:sp>
        <p:nvSpPr>
          <p:cNvPr id="5" name="Text Placeholder 4"/>
          <p:cNvSpPr>
            <a:spLocks noGrp="1"/>
          </p:cNvSpPr>
          <p:nvPr>
            <p:ph type="body" idx="1"/>
          </p:nvPr>
        </p:nvSpPr>
        <p:spPr/>
        <p:txBody>
          <a:bodyPr/>
          <a:lstStyle/>
          <a:p>
            <a:r>
              <a:rPr lang="en-US" dirty="0"/>
              <a:t>Goals, Approach, Methods, and Rationale, </a:t>
            </a:r>
          </a:p>
          <a:p>
            <a:endParaRPr lang="en-US" dirty="0"/>
          </a:p>
        </p:txBody>
      </p:sp>
      <p:pic>
        <p:nvPicPr>
          <p:cNvPr id="6" name="Picture 5"/>
          <p:cNvPicPr>
            <a:picLocks noChangeAspect="1"/>
          </p:cNvPicPr>
          <p:nvPr/>
        </p:nvPicPr>
        <p:blipFill>
          <a:blip r:embed="rId2"/>
          <a:stretch>
            <a:fillRect/>
          </a:stretch>
        </p:blipFill>
        <p:spPr>
          <a:xfrm>
            <a:off x="2256436" y="2235781"/>
            <a:ext cx="1473200" cy="2971800"/>
          </a:xfrm>
          <a:prstGeom prst="rect">
            <a:avLst/>
          </a:prstGeom>
        </p:spPr>
      </p:pic>
    </p:spTree>
    <p:extLst>
      <p:ext uri="{BB962C8B-B14F-4D97-AF65-F5344CB8AC3E}">
        <p14:creationId xmlns:p14="http://schemas.microsoft.com/office/powerpoint/2010/main" val="106262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User Interviews</a:t>
            </a:r>
            <a:br>
              <a:rPr lang="en-US" b="1" dirty="0" smtClean="0">
                <a:effectLst/>
              </a:rPr>
            </a:br>
            <a:r>
              <a:rPr lang="en-US" dirty="0">
                <a:solidFill>
                  <a:schemeClr val="tx1"/>
                </a:solidFill>
                <a:effectLst/>
              </a:rPr>
              <a:t> </a:t>
            </a:r>
            <a:r>
              <a:rPr lang="en-US" dirty="0" smtClean="0">
                <a:solidFill>
                  <a:schemeClr val="tx1"/>
                </a:solidFill>
                <a:effectLst/>
              </a:rPr>
              <a:t>goals</a:t>
            </a:r>
            <a:endParaRPr lang="en-US" dirty="0"/>
          </a:p>
        </p:txBody>
      </p:sp>
      <p:sp>
        <p:nvSpPr>
          <p:cNvPr id="3" name="Content Placeholder 2"/>
          <p:cNvSpPr>
            <a:spLocks noGrp="1"/>
          </p:cNvSpPr>
          <p:nvPr>
            <p:ph idx="1"/>
          </p:nvPr>
        </p:nvSpPr>
        <p:spPr/>
        <p:txBody>
          <a:bodyPr>
            <a:normAutofit/>
          </a:bodyPr>
          <a:lstStyle/>
          <a:p>
            <a:r>
              <a:rPr lang="en-US" dirty="0" smtClean="0"/>
              <a:t>Determine if there are any users’ needs for additional controls</a:t>
            </a:r>
          </a:p>
          <a:p>
            <a:pPr lvl="1"/>
            <a:r>
              <a:rPr lang="en-US" dirty="0" smtClean="0"/>
              <a:t>How much user interaction and a UI is really needed for humidity and air quality?</a:t>
            </a:r>
          </a:p>
          <a:p>
            <a:pPr lvl="1"/>
            <a:r>
              <a:rPr lang="en-US" dirty="0" smtClean="0"/>
              <a:t>Should humidity changes be tied or temperature changes in automatic default settings?</a:t>
            </a:r>
          </a:p>
          <a:p>
            <a:r>
              <a:rPr lang="en-US" dirty="0" smtClean="0"/>
              <a:t>Is there a need for alerts when the humidity or air quality is out of range?</a:t>
            </a:r>
          </a:p>
          <a:p>
            <a:pPr lvl="1"/>
            <a:r>
              <a:rPr lang="en-US" dirty="0" smtClean="0"/>
              <a:t>Perhaps all users need to know is if there is a problem</a:t>
            </a:r>
          </a:p>
          <a:p>
            <a:pPr lvl="1"/>
            <a:r>
              <a:rPr lang="en-US" dirty="0" smtClean="0"/>
              <a:t>Maybe users have no need to adjust these parameters </a:t>
            </a:r>
          </a:p>
          <a:p>
            <a:pPr lvl="1"/>
            <a:r>
              <a:rPr lang="en-US" dirty="0" smtClean="0"/>
              <a:t>Just because it is possible doesn’t mean it should be done or that another UI is required</a:t>
            </a:r>
            <a:endParaRPr lang="en-US" dirty="0"/>
          </a:p>
        </p:txBody>
      </p:sp>
    </p:spTree>
    <p:extLst>
      <p:ext uri="{BB962C8B-B14F-4D97-AF65-F5344CB8AC3E}">
        <p14:creationId xmlns:p14="http://schemas.microsoft.com/office/powerpoint/2010/main" val="1957407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User Interviews</a:t>
            </a:r>
            <a:br>
              <a:rPr lang="en-US" b="1" dirty="0" smtClean="0">
                <a:effectLst/>
              </a:rPr>
            </a:br>
            <a:r>
              <a:rPr lang="en-US" dirty="0">
                <a:solidFill>
                  <a:schemeClr val="tx1"/>
                </a:solidFill>
                <a:effectLst/>
              </a:rPr>
              <a:t> </a:t>
            </a:r>
            <a:r>
              <a:rPr lang="en-US" dirty="0" smtClean="0">
                <a:solidFill>
                  <a:schemeClr val="tx1"/>
                </a:solidFill>
                <a:effectLst/>
              </a:rPr>
              <a:t>Approach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Thermostat</a:t>
            </a:r>
          </a:p>
          <a:p>
            <a:pPr lvl="1"/>
            <a:r>
              <a:rPr lang="en-US" dirty="0" smtClean="0"/>
              <a:t>Current feature:  Temperature changes based on time of day/Day of week/ or whether there are people in the home or not.</a:t>
            </a:r>
          </a:p>
          <a:p>
            <a:pPr lvl="1"/>
            <a:r>
              <a:rPr lang="en-US" dirty="0" smtClean="0"/>
              <a:t>New features – do users need these new features?  Under what context of use?</a:t>
            </a:r>
          </a:p>
          <a:p>
            <a:pPr lvl="2"/>
            <a:r>
              <a:rPr lang="en-US" dirty="0" smtClean="0"/>
              <a:t>Humidity</a:t>
            </a:r>
          </a:p>
          <a:p>
            <a:pPr lvl="2"/>
            <a:r>
              <a:rPr lang="en-US" dirty="0" smtClean="0"/>
              <a:t>Air Quality</a:t>
            </a:r>
          </a:p>
          <a:p>
            <a:r>
              <a:rPr lang="en-US" dirty="0" smtClean="0"/>
              <a:t>Tasks</a:t>
            </a:r>
          </a:p>
          <a:p>
            <a:pPr lvl="1"/>
            <a:r>
              <a:rPr lang="en-US" dirty="0" smtClean="0"/>
              <a:t>Monitor or view status, Set to specific value (set and forget), </a:t>
            </a:r>
          </a:p>
          <a:p>
            <a:pPr lvl="1"/>
            <a:r>
              <a:rPr lang="en-US" dirty="0" smtClean="0"/>
              <a:t>Would users even know when and how to adjust humidity and air quality?</a:t>
            </a:r>
          </a:p>
          <a:p>
            <a:pPr lvl="1"/>
            <a:r>
              <a:rPr lang="en-US" dirty="0" smtClean="0"/>
              <a:t>Should there be manual settings or just preset configurations tied automatically to sensors and/or temperature?</a:t>
            </a:r>
            <a:endParaRPr lang="en-US" dirty="0"/>
          </a:p>
        </p:txBody>
      </p:sp>
    </p:spTree>
    <p:extLst>
      <p:ext uri="{BB962C8B-B14F-4D97-AF65-F5344CB8AC3E}">
        <p14:creationId xmlns:p14="http://schemas.microsoft.com/office/powerpoint/2010/main" val="204648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User Interviews </a:t>
            </a:r>
            <a:r>
              <a:rPr lang="en-US" dirty="0" smtClean="0">
                <a:solidFill>
                  <a:schemeClr val="tx1"/>
                </a:solidFill>
                <a:effectLst/>
              </a:rPr>
              <a:t>method</a:t>
            </a:r>
            <a:br>
              <a:rPr lang="en-US" dirty="0" smtClean="0">
                <a:solidFill>
                  <a:schemeClr val="tx1"/>
                </a:solidFill>
                <a:effectLst/>
              </a:rPr>
            </a:br>
            <a:r>
              <a:rPr lang="en-US" dirty="0" smtClean="0">
                <a:solidFill>
                  <a:schemeClr val="tx1"/>
                </a:solidFill>
                <a:effectLst/>
              </a:rPr>
              <a:t>ask 6 Probing Questions to establish the context of use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044572"/>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04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User Interviews</a:t>
            </a:r>
            <a:r>
              <a:rPr lang="en-US" b="1" dirty="0">
                <a:effectLst/>
              </a:rPr>
              <a:t> </a:t>
            </a:r>
            <a:r>
              <a:rPr lang="en-US" dirty="0" smtClean="0">
                <a:solidFill>
                  <a:schemeClr val="tx1"/>
                </a:solidFill>
                <a:effectLst/>
              </a:rPr>
              <a:t>rationale</a:t>
            </a:r>
            <a:br>
              <a:rPr lang="en-US" dirty="0" smtClean="0">
                <a:solidFill>
                  <a:schemeClr val="tx1"/>
                </a:solidFill>
                <a:effectLst/>
              </a:rPr>
            </a:br>
            <a:r>
              <a:rPr lang="en-US" dirty="0" smtClean="0">
                <a:solidFill>
                  <a:schemeClr val="tx1"/>
                </a:solidFill>
                <a:effectLst/>
              </a:rPr>
              <a:t>Who, How, When, Where, What, Why</a:t>
            </a:r>
            <a:endParaRPr lang="en-US" dirty="0"/>
          </a:p>
        </p:txBody>
      </p:sp>
      <p:sp>
        <p:nvSpPr>
          <p:cNvPr id="3" name="Content Placeholder 2"/>
          <p:cNvSpPr>
            <a:spLocks noGrp="1"/>
          </p:cNvSpPr>
          <p:nvPr>
            <p:ph idx="1"/>
          </p:nvPr>
        </p:nvSpPr>
        <p:spPr>
          <a:xfrm>
            <a:off x="1141413" y="2072640"/>
            <a:ext cx="9905998" cy="4495799"/>
          </a:xfrm>
        </p:spPr>
        <p:txBody>
          <a:bodyPr>
            <a:normAutofit fontScale="47500" lnSpcReduction="20000"/>
          </a:bodyPr>
          <a:lstStyle/>
          <a:p>
            <a:r>
              <a:rPr lang="en-US" sz="2900" dirty="0"/>
              <a:t>Who </a:t>
            </a:r>
            <a:r>
              <a:rPr lang="en-US" sz="2900" dirty="0" smtClean="0"/>
              <a:t>are </a:t>
            </a:r>
            <a:r>
              <a:rPr lang="en-US" sz="2900" dirty="0"/>
              <a:t>the </a:t>
            </a:r>
            <a:r>
              <a:rPr lang="en-US" sz="2900" dirty="0" smtClean="0"/>
              <a:t>users?</a:t>
            </a:r>
            <a:endParaRPr lang="en-US" sz="2900" dirty="0"/>
          </a:p>
          <a:p>
            <a:pPr lvl="1"/>
            <a:r>
              <a:rPr lang="en-US" sz="2900" dirty="0" smtClean="0"/>
              <a:t>Establish an initial persona as a communication tool</a:t>
            </a:r>
          </a:p>
          <a:p>
            <a:r>
              <a:rPr lang="en-US" sz="2900" dirty="0" smtClean="0"/>
              <a:t>How do users expect to change humidity and air quality controls?</a:t>
            </a:r>
          </a:p>
          <a:p>
            <a:pPr lvl="1"/>
            <a:r>
              <a:rPr lang="en-US" sz="2900" dirty="0"/>
              <a:t>Create a Task flow of </a:t>
            </a:r>
            <a:r>
              <a:rPr lang="en-US" sz="2900" dirty="0" smtClean="0"/>
              <a:t>how these </a:t>
            </a:r>
            <a:r>
              <a:rPr lang="en-US" sz="2900" dirty="0"/>
              <a:t>features should operate </a:t>
            </a:r>
            <a:r>
              <a:rPr lang="en-US" sz="2900" dirty="0" smtClean="0"/>
              <a:t>.  For example, should the same arrow buttons (increase and decrease) be used to </a:t>
            </a:r>
          </a:p>
          <a:p>
            <a:r>
              <a:rPr lang="en-US" sz="2900" dirty="0" smtClean="0"/>
              <a:t>When will users expect to change the humidity an air quality Controls?</a:t>
            </a:r>
          </a:p>
          <a:p>
            <a:pPr lvl="1"/>
            <a:r>
              <a:rPr lang="en-US" sz="2900" dirty="0" smtClean="0"/>
              <a:t>Determine if these controls are used separately or in conjunction with temperature controls.  For example, when it is cold out, the heat turns on which lowers the humidity.  Does the user raise the temperature to heat the house and also adjusts the humidity at the same time?</a:t>
            </a:r>
          </a:p>
          <a:p>
            <a:r>
              <a:rPr lang="en-US" sz="2900" dirty="0" smtClean="0"/>
              <a:t>Where  should the </a:t>
            </a:r>
            <a:r>
              <a:rPr lang="en-US" sz="2900" dirty="0"/>
              <a:t>humidity an air quality </a:t>
            </a:r>
            <a:r>
              <a:rPr lang="en-US" sz="2900" dirty="0" smtClean="0"/>
              <a:t>Controls be located?</a:t>
            </a:r>
          </a:p>
          <a:p>
            <a:pPr lvl="1"/>
            <a:r>
              <a:rPr lang="en-US" sz="2900" dirty="0" smtClean="0"/>
              <a:t>On the Thermostat or somewhere else like a smartphone app</a:t>
            </a:r>
          </a:p>
          <a:p>
            <a:pPr lvl="0"/>
            <a:r>
              <a:rPr lang="en-US" sz="2900" dirty="0" smtClean="0"/>
              <a:t>What  Alerts you </a:t>
            </a:r>
            <a:r>
              <a:rPr lang="en-US" sz="2900" dirty="0"/>
              <a:t>need for humidity and air quality?</a:t>
            </a:r>
          </a:p>
          <a:p>
            <a:pPr lvl="1"/>
            <a:r>
              <a:rPr lang="en-US" sz="2900" dirty="0" smtClean="0"/>
              <a:t>Maybe instead of controls maybe there should be alerts when there is a change and there is a problem</a:t>
            </a:r>
          </a:p>
          <a:p>
            <a:pPr lvl="0"/>
            <a:r>
              <a:rPr lang="en-US" sz="2900" dirty="0" smtClean="0"/>
              <a:t>Why </a:t>
            </a:r>
            <a:r>
              <a:rPr lang="en-US" sz="2900" dirty="0"/>
              <a:t>would you change the humidity and air controls?</a:t>
            </a:r>
          </a:p>
          <a:p>
            <a:pPr lvl="1"/>
            <a:r>
              <a:rPr lang="en-US" sz="2900" dirty="0" smtClean="0"/>
              <a:t>What would prompt a user to think about humidity or Air Quality?  Dry lips? Watery eyes?</a:t>
            </a:r>
            <a:endParaRPr lang="en-US" sz="2900" dirty="0"/>
          </a:p>
          <a:p>
            <a:endParaRPr lang="en-US" dirty="0"/>
          </a:p>
        </p:txBody>
      </p:sp>
    </p:spTree>
    <p:extLst>
      <p:ext uri="{BB962C8B-B14F-4D97-AF65-F5344CB8AC3E}">
        <p14:creationId xmlns:p14="http://schemas.microsoft.com/office/powerpoint/2010/main" val="147431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rPr>
              <a:t>Scenario </a:t>
            </a:r>
            <a:r>
              <a:rPr lang="en-US" b="1" dirty="0" smtClean="0">
                <a:effectLst/>
              </a:rPr>
              <a:t>4:</a:t>
            </a:r>
            <a:br>
              <a:rPr lang="en-US" b="1" dirty="0" smtClean="0">
                <a:effectLst/>
              </a:rPr>
            </a:br>
            <a:r>
              <a:rPr lang="en-US" dirty="0" smtClean="0"/>
              <a:t>Usability Testing</a:t>
            </a:r>
            <a:endParaRPr lang="en-US" dirty="0"/>
          </a:p>
        </p:txBody>
      </p:sp>
      <p:sp>
        <p:nvSpPr>
          <p:cNvPr id="5" name="Text Placeholder 4"/>
          <p:cNvSpPr>
            <a:spLocks noGrp="1"/>
          </p:cNvSpPr>
          <p:nvPr>
            <p:ph type="body" idx="1"/>
          </p:nvPr>
        </p:nvSpPr>
        <p:spPr/>
        <p:txBody>
          <a:bodyPr/>
          <a:lstStyle/>
          <a:p>
            <a:r>
              <a:rPr lang="en-US" dirty="0" smtClean="0"/>
              <a:t>Goals, Approach, Methods, and Rationale, </a:t>
            </a:r>
            <a:endParaRPr lang="en-US" dirty="0"/>
          </a:p>
        </p:txBody>
      </p:sp>
      <p:pic>
        <p:nvPicPr>
          <p:cNvPr id="2" name="Picture 1"/>
          <p:cNvPicPr>
            <a:picLocks noChangeAspect="1"/>
          </p:cNvPicPr>
          <p:nvPr/>
        </p:nvPicPr>
        <p:blipFill>
          <a:blip r:embed="rId2"/>
          <a:stretch>
            <a:fillRect/>
          </a:stretch>
        </p:blipFill>
        <p:spPr>
          <a:xfrm>
            <a:off x="2179715" y="2972381"/>
            <a:ext cx="1536700" cy="2235200"/>
          </a:xfrm>
          <a:prstGeom prst="rect">
            <a:avLst/>
          </a:prstGeom>
        </p:spPr>
      </p:pic>
    </p:spTree>
    <p:extLst>
      <p:ext uri="{BB962C8B-B14F-4D97-AF65-F5344CB8AC3E}">
        <p14:creationId xmlns:p14="http://schemas.microsoft.com/office/powerpoint/2010/main" val="108550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Scenarios</a:t>
            </a:r>
            <a:br>
              <a:rPr lang="en-US" dirty="0"/>
            </a:br>
            <a:endParaRPr lang="en-US" dirty="0"/>
          </a:p>
        </p:txBody>
      </p:sp>
      <p:sp>
        <p:nvSpPr>
          <p:cNvPr id="3" name="Content Placeholder 2"/>
          <p:cNvSpPr>
            <a:spLocks noGrp="1"/>
          </p:cNvSpPr>
          <p:nvPr>
            <p:ph idx="1"/>
          </p:nvPr>
        </p:nvSpPr>
        <p:spPr/>
        <p:txBody>
          <a:bodyPr/>
          <a:lstStyle/>
          <a:p>
            <a:r>
              <a:rPr lang="en-US" dirty="0" smtClean="0"/>
              <a:t>Investigate increase in help desk calls</a:t>
            </a:r>
          </a:p>
          <a:p>
            <a:r>
              <a:rPr lang="en-US" dirty="0" smtClean="0"/>
              <a:t>Study Updating an old solution</a:t>
            </a:r>
          </a:p>
          <a:p>
            <a:r>
              <a:rPr lang="en-US" dirty="0" smtClean="0"/>
              <a:t>Probing User Interviews</a:t>
            </a:r>
          </a:p>
          <a:p>
            <a:r>
              <a:rPr lang="en-US" dirty="0" smtClean="0"/>
              <a:t>Conducting Usability Testing</a:t>
            </a:r>
          </a:p>
          <a:p>
            <a:endParaRPr lang="en-US" dirty="0"/>
          </a:p>
        </p:txBody>
      </p:sp>
    </p:spTree>
    <p:extLst>
      <p:ext uri="{BB962C8B-B14F-4D97-AF65-F5344CB8AC3E}">
        <p14:creationId xmlns:p14="http://schemas.microsoft.com/office/powerpoint/2010/main" val="1464515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rPr>
              <a:t>Usability Test </a:t>
            </a:r>
            <a:r>
              <a:rPr lang="en-US" dirty="0" smtClean="0">
                <a:solidFill>
                  <a:schemeClr val="tx1"/>
                </a:solidFill>
                <a:effectLst/>
              </a:rPr>
              <a:t>goals</a:t>
            </a:r>
            <a:r>
              <a:rPr lang="en-US" dirty="0">
                <a:effectLst/>
              </a:rPr>
              <a:t/>
            </a:r>
            <a:br>
              <a:rPr lang="en-US" dirty="0">
                <a:effectLst/>
              </a:rPr>
            </a:br>
            <a:r>
              <a:rPr lang="en-US" dirty="0" smtClean="0">
                <a:effectLst/>
              </a:rPr>
              <a:t>Device status, Setup and location</a:t>
            </a:r>
            <a:endParaRPr lang="en-US" dirty="0"/>
          </a:p>
        </p:txBody>
      </p:sp>
      <p:sp>
        <p:nvSpPr>
          <p:cNvPr id="3" name="Content Placeholder 2"/>
          <p:cNvSpPr>
            <a:spLocks noGrp="1"/>
          </p:cNvSpPr>
          <p:nvPr>
            <p:ph idx="1"/>
          </p:nvPr>
        </p:nvSpPr>
        <p:spPr/>
        <p:txBody>
          <a:bodyPr/>
          <a:lstStyle/>
          <a:p>
            <a:pPr lvl="0"/>
            <a:r>
              <a:rPr lang="en-US" dirty="0">
                <a:solidFill>
                  <a:schemeClr val="tx1"/>
                </a:solidFill>
                <a:effectLst/>
              </a:rPr>
              <a:t>Have we indicated the status of the device (on, off, broken, etc.) clearly</a:t>
            </a:r>
            <a:r>
              <a:rPr lang="en-US" dirty="0" smtClean="0">
                <a:solidFill>
                  <a:schemeClr val="tx1"/>
                </a:solidFill>
                <a:effectLst/>
              </a:rPr>
              <a:t>?</a:t>
            </a:r>
          </a:p>
          <a:p>
            <a:pPr lvl="1"/>
            <a:r>
              <a:rPr lang="en-US" dirty="0" smtClean="0">
                <a:solidFill>
                  <a:schemeClr val="tx1"/>
                </a:solidFill>
                <a:effectLst/>
              </a:rPr>
              <a:t>Are toggle buttons (On, Off) </a:t>
            </a:r>
            <a:r>
              <a:rPr lang="en-US" dirty="0">
                <a:solidFill>
                  <a:schemeClr val="tx1"/>
                </a:solidFill>
                <a:effectLst/>
              </a:rPr>
              <a:t>actions </a:t>
            </a:r>
            <a:r>
              <a:rPr lang="en-US" dirty="0" smtClean="0">
                <a:solidFill>
                  <a:schemeClr val="tx1"/>
                </a:solidFill>
                <a:effectLst/>
              </a:rPr>
              <a:t>confused with device status (On, Off)?</a:t>
            </a:r>
            <a:endParaRPr lang="en-US" dirty="0">
              <a:solidFill>
                <a:schemeClr val="tx1"/>
              </a:solidFill>
              <a:effectLst/>
            </a:endParaRPr>
          </a:p>
          <a:p>
            <a:pPr lvl="0"/>
            <a:r>
              <a:rPr lang="en-US" dirty="0">
                <a:solidFill>
                  <a:schemeClr val="tx1"/>
                </a:solidFill>
                <a:effectLst/>
              </a:rPr>
              <a:t>How do we make sure the user doesn’t set up each device more than once?</a:t>
            </a:r>
          </a:p>
          <a:p>
            <a:pPr lvl="0"/>
            <a:r>
              <a:rPr lang="en-US" dirty="0">
                <a:solidFill>
                  <a:schemeClr val="tx1"/>
                </a:solidFill>
                <a:effectLst/>
              </a:rPr>
              <a:t>Assuming a user’s home may have hundreds of devices, can the user easily find the one to </a:t>
            </a:r>
            <a:r>
              <a:rPr lang="en-US" dirty="0" smtClean="0">
                <a:solidFill>
                  <a:schemeClr val="tx1"/>
                </a:solidFill>
                <a:effectLst/>
              </a:rPr>
              <a:t>manipulate?</a:t>
            </a:r>
          </a:p>
          <a:p>
            <a:pPr lvl="1"/>
            <a:r>
              <a:rPr lang="en-US" dirty="0" smtClean="0">
                <a:solidFill>
                  <a:schemeClr val="tx1"/>
                </a:solidFill>
                <a:effectLst/>
              </a:rPr>
              <a:t>Searching explicitly for a device verses browsing through a list or a map</a:t>
            </a:r>
          </a:p>
          <a:p>
            <a:pPr lvl="1"/>
            <a:r>
              <a:rPr lang="en-US" dirty="0" smtClean="0">
                <a:solidFill>
                  <a:schemeClr val="tx1"/>
                </a:solidFill>
                <a:effectLst/>
              </a:rPr>
              <a:t>Locating the device visually by location on a map on the screen or by functionality or device type</a:t>
            </a:r>
            <a:endParaRPr lang="en-US" dirty="0">
              <a:solidFill>
                <a:schemeClr val="tx1"/>
              </a:solidFill>
              <a:effectLst/>
            </a:endParaRPr>
          </a:p>
        </p:txBody>
      </p:sp>
    </p:spTree>
    <p:extLst>
      <p:ext uri="{BB962C8B-B14F-4D97-AF65-F5344CB8AC3E}">
        <p14:creationId xmlns:p14="http://schemas.microsoft.com/office/powerpoint/2010/main" val="82611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Usability Test</a:t>
            </a:r>
            <a:r>
              <a:rPr lang="en-US" b="1" dirty="0">
                <a:effectLst/>
              </a:rPr>
              <a:t> </a:t>
            </a:r>
            <a:r>
              <a:rPr lang="en-US" dirty="0" smtClean="0">
                <a:solidFill>
                  <a:schemeClr val="tx1"/>
                </a:solidFill>
                <a:effectLst/>
              </a:rPr>
              <a:t>Approach</a:t>
            </a:r>
            <a:br>
              <a:rPr lang="en-US" dirty="0" smtClean="0">
                <a:solidFill>
                  <a:schemeClr val="tx1"/>
                </a:solidFill>
                <a:effectLst/>
              </a:rPr>
            </a:br>
            <a:r>
              <a:rPr lang="en-US" dirty="0" smtClean="0">
                <a:solidFill>
                  <a:schemeClr val="tx1"/>
                </a:solidFill>
                <a:effectLst/>
              </a:rPr>
              <a:t>Recruitment, pilot testing and equipment</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Recruit 10-15 target end users</a:t>
            </a:r>
          </a:p>
          <a:p>
            <a:pPr lvl="1"/>
            <a:r>
              <a:rPr lang="en-US" dirty="0" smtClean="0"/>
              <a:t>Equal numbers of males and females with equal distribution over age range</a:t>
            </a:r>
          </a:p>
          <a:p>
            <a:pPr lvl="1"/>
            <a:r>
              <a:rPr lang="en-US" dirty="0" smtClean="0"/>
              <a:t>Use smart phone apps on a daily basis</a:t>
            </a:r>
          </a:p>
          <a:p>
            <a:r>
              <a:rPr lang="en-US" dirty="0" smtClean="0"/>
              <a:t>Pilot test intended task with stakeholders and colleagues </a:t>
            </a:r>
          </a:p>
          <a:p>
            <a:r>
              <a:rPr lang="en-US" dirty="0" smtClean="0"/>
              <a:t>Use 3 video cameras </a:t>
            </a:r>
          </a:p>
          <a:p>
            <a:pPr lvl="1"/>
            <a:r>
              <a:rPr lang="en-US" dirty="0" smtClean="0"/>
              <a:t>One focused on user’s face to capture their reactions and comments during testing</a:t>
            </a:r>
          </a:p>
          <a:p>
            <a:pPr lvl="1"/>
            <a:r>
              <a:rPr lang="en-US" dirty="0" smtClean="0"/>
              <a:t>One focused on user’s smartphone’s screen (using a sled) to capture the user’s actions utilizing the app </a:t>
            </a:r>
          </a:p>
          <a:p>
            <a:pPr lvl="1"/>
            <a:r>
              <a:rPr lang="en-US" dirty="0" smtClean="0"/>
              <a:t>One camera focused on the device of interest (status)</a:t>
            </a:r>
            <a:endParaRPr lang="en-US" dirty="0"/>
          </a:p>
        </p:txBody>
      </p:sp>
    </p:spTree>
    <p:extLst>
      <p:ext uri="{BB962C8B-B14F-4D97-AF65-F5344CB8AC3E}">
        <p14:creationId xmlns:p14="http://schemas.microsoft.com/office/powerpoint/2010/main" val="1786839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rPr>
              <a:t>Usability Test</a:t>
            </a:r>
            <a:r>
              <a:rPr lang="en-US" b="1" dirty="0">
                <a:effectLst/>
              </a:rPr>
              <a:t> </a:t>
            </a:r>
            <a:r>
              <a:rPr lang="en-US" dirty="0" smtClean="0">
                <a:solidFill>
                  <a:schemeClr val="tx1"/>
                </a:solidFill>
                <a:effectLst/>
              </a:rPr>
              <a:t>methods</a:t>
            </a:r>
            <a:br>
              <a:rPr lang="en-US" dirty="0" smtClean="0">
                <a:solidFill>
                  <a:schemeClr val="tx1"/>
                </a:solidFill>
                <a:effectLst/>
              </a:rPr>
            </a:br>
            <a:r>
              <a:rPr lang="en-US" dirty="0" smtClean="0">
                <a:solidFill>
                  <a:schemeClr val="tx1"/>
                </a:solidFill>
                <a:effectLst/>
              </a:rPr>
              <a:t>Metrics and Tasks</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solidFill>
                  <a:schemeClr val="tx1"/>
                </a:solidFill>
                <a:effectLst/>
              </a:rPr>
              <a:t>Record time to task completion</a:t>
            </a:r>
          </a:p>
          <a:p>
            <a:pPr lvl="0"/>
            <a:r>
              <a:rPr lang="en-US" dirty="0" smtClean="0">
                <a:solidFill>
                  <a:schemeClr val="tx1"/>
                </a:solidFill>
                <a:effectLst/>
              </a:rPr>
              <a:t>Ask user to rate the ease of use for each task and overall satisfaction rating (SUS score)</a:t>
            </a:r>
          </a:p>
          <a:p>
            <a:pPr lvl="0"/>
            <a:r>
              <a:rPr lang="en-US" dirty="0" smtClean="0">
                <a:solidFill>
                  <a:schemeClr val="tx1"/>
                </a:solidFill>
                <a:effectLst/>
              </a:rPr>
              <a:t>Usability Testing Tasks</a:t>
            </a:r>
          </a:p>
          <a:p>
            <a:pPr marL="800100" lvl="1" indent="-342900">
              <a:buFont typeface="+mj-lt"/>
              <a:buAutoNum type="arabicPeriod"/>
            </a:pPr>
            <a:r>
              <a:rPr lang="en-US" dirty="0" smtClean="0">
                <a:solidFill>
                  <a:schemeClr val="tx1"/>
                </a:solidFill>
                <a:effectLst/>
              </a:rPr>
              <a:t>Ask the user to Setup the TV in </a:t>
            </a:r>
            <a:r>
              <a:rPr lang="en-US" dirty="0">
                <a:solidFill>
                  <a:schemeClr val="tx1"/>
                </a:solidFill>
                <a:effectLst/>
              </a:rPr>
              <a:t>the Living </a:t>
            </a:r>
            <a:r>
              <a:rPr lang="en-US" dirty="0" smtClean="0">
                <a:solidFill>
                  <a:schemeClr val="tx1"/>
                </a:solidFill>
                <a:effectLst/>
              </a:rPr>
              <a:t>Room (Note TV has already been configured)</a:t>
            </a:r>
          </a:p>
          <a:p>
            <a:pPr lvl="2">
              <a:buFont typeface="Arial" charset="0"/>
              <a:buChar char="•"/>
            </a:pPr>
            <a:r>
              <a:rPr lang="en-US" dirty="0" smtClean="0">
                <a:solidFill>
                  <a:schemeClr val="tx1"/>
                </a:solidFill>
                <a:effectLst/>
              </a:rPr>
              <a:t>This tests to see if the user realizes that the TV is already setup</a:t>
            </a:r>
            <a:endParaRPr lang="en-US" dirty="0">
              <a:solidFill>
                <a:schemeClr val="tx1"/>
              </a:solidFill>
              <a:effectLst/>
            </a:endParaRPr>
          </a:p>
          <a:p>
            <a:pPr marL="800100" lvl="1" indent="-342900">
              <a:buFont typeface="+mj-lt"/>
              <a:buAutoNum type="arabicPeriod"/>
            </a:pPr>
            <a:r>
              <a:rPr lang="en-US" dirty="0">
                <a:solidFill>
                  <a:schemeClr val="tx1"/>
                </a:solidFill>
                <a:effectLst/>
              </a:rPr>
              <a:t>Ask the user to Setup </a:t>
            </a:r>
            <a:r>
              <a:rPr lang="en-US" dirty="0" smtClean="0">
                <a:solidFill>
                  <a:schemeClr val="tx1"/>
                </a:solidFill>
                <a:effectLst/>
              </a:rPr>
              <a:t>a light in </a:t>
            </a:r>
            <a:r>
              <a:rPr lang="en-US" dirty="0">
                <a:solidFill>
                  <a:schemeClr val="tx1"/>
                </a:solidFill>
                <a:effectLst/>
              </a:rPr>
              <a:t>the Living Room </a:t>
            </a:r>
            <a:endParaRPr lang="en-US" dirty="0" smtClean="0">
              <a:solidFill>
                <a:schemeClr val="tx1"/>
              </a:solidFill>
              <a:effectLst/>
            </a:endParaRPr>
          </a:p>
          <a:p>
            <a:pPr marL="800100" lvl="1" indent="-342900">
              <a:buFont typeface="+mj-lt"/>
              <a:buAutoNum type="arabicPeriod"/>
            </a:pPr>
            <a:r>
              <a:rPr lang="en-US" dirty="0" smtClean="0">
                <a:solidFill>
                  <a:schemeClr val="tx1"/>
                </a:solidFill>
                <a:effectLst/>
              </a:rPr>
              <a:t>Turn on all the devices in the Bedroom already remote controlled by the smartphone app</a:t>
            </a:r>
          </a:p>
          <a:p>
            <a:pPr marL="800100" lvl="1" indent="-342900">
              <a:buFont typeface="+mj-lt"/>
              <a:buAutoNum type="arabicPeriod"/>
            </a:pPr>
            <a:r>
              <a:rPr lang="en-US" dirty="0">
                <a:solidFill>
                  <a:schemeClr val="tx1"/>
                </a:solidFill>
                <a:effectLst/>
              </a:rPr>
              <a:t>Turn off </a:t>
            </a:r>
            <a:r>
              <a:rPr lang="en-US" dirty="0" smtClean="0">
                <a:solidFill>
                  <a:schemeClr val="tx1"/>
                </a:solidFill>
                <a:effectLst/>
              </a:rPr>
              <a:t>the music</a:t>
            </a:r>
            <a:endParaRPr lang="en-US" dirty="0">
              <a:solidFill>
                <a:schemeClr val="tx1"/>
              </a:solidFill>
              <a:effectLst/>
            </a:endParaRPr>
          </a:p>
          <a:p>
            <a:pPr marL="800100" lvl="1" indent="-342900">
              <a:buFont typeface="+mj-lt"/>
              <a:buAutoNum type="arabicPeriod"/>
            </a:pPr>
            <a:r>
              <a:rPr lang="en-US" dirty="0" smtClean="0">
                <a:solidFill>
                  <a:schemeClr val="tx1"/>
                </a:solidFill>
                <a:effectLst/>
              </a:rPr>
              <a:t>Are any of those devices not working?</a:t>
            </a:r>
          </a:p>
          <a:p>
            <a:pPr marL="800100" lvl="1" indent="-342900">
              <a:buFont typeface="+mj-lt"/>
              <a:buAutoNum type="arabicPeriod"/>
            </a:pPr>
            <a:r>
              <a:rPr lang="en-US" dirty="0" smtClean="0">
                <a:solidFill>
                  <a:schemeClr val="tx1"/>
                </a:solidFill>
                <a:effectLst/>
              </a:rPr>
              <a:t>Replace a broken device</a:t>
            </a:r>
            <a:endParaRPr lang="en-US" dirty="0">
              <a:solidFill>
                <a:schemeClr val="tx1"/>
              </a:solidFill>
              <a:effectLst/>
            </a:endParaRPr>
          </a:p>
          <a:p>
            <a:endParaRPr lang="en-US" dirty="0"/>
          </a:p>
        </p:txBody>
      </p:sp>
    </p:spTree>
    <p:extLst>
      <p:ext uri="{BB962C8B-B14F-4D97-AF65-F5344CB8AC3E}">
        <p14:creationId xmlns:p14="http://schemas.microsoft.com/office/powerpoint/2010/main" val="1850439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Usability Test</a:t>
            </a:r>
            <a:r>
              <a:rPr lang="en-US" b="1" dirty="0">
                <a:effectLst/>
              </a:rPr>
              <a:t> </a:t>
            </a:r>
            <a:r>
              <a:rPr lang="en-US" dirty="0" smtClean="0">
                <a:solidFill>
                  <a:schemeClr val="tx1"/>
                </a:solidFill>
                <a:effectLst/>
              </a:rPr>
              <a:t>rationale</a:t>
            </a:r>
            <a:br>
              <a:rPr lang="en-US" dirty="0" smtClean="0">
                <a:solidFill>
                  <a:schemeClr val="tx1"/>
                </a:solidFill>
                <a:effectLst/>
              </a:rPr>
            </a:br>
            <a:r>
              <a:rPr lang="en-US" dirty="0" smtClean="0">
                <a:solidFill>
                  <a:schemeClr val="tx1"/>
                </a:solidFill>
                <a:effectLst/>
              </a:rPr>
              <a:t>Selection methods and Ease of navigation</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Selection methods</a:t>
            </a:r>
          </a:p>
          <a:p>
            <a:pPr lvl="1"/>
            <a:r>
              <a:rPr lang="en-US" dirty="0" smtClean="0"/>
              <a:t>Selecting all devices for status or to be Turned on or off</a:t>
            </a:r>
          </a:p>
          <a:p>
            <a:pPr lvl="2"/>
            <a:r>
              <a:rPr lang="en-US" dirty="0" smtClean="0"/>
              <a:t>By location (bird’s eye view)</a:t>
            </a:r>
          </a:p>
          <a:p>
            <a:pPr lvl="2"/>
            <a:r>
              <a:rPr lang="en-US" dirty="0" smtClean="0"/>
              <a:t>By function</a:t>
            </a:r>
          </a:p>
          <a:p>
            <a:r>
              <a:rPr lang="en-US" dirty="0" smtClean="0"/>
              <a:t>Ease of locating a device should be supported by different user interaction styles</a:t>
            </a:r>
          </a:p>
          <a:p>
            <a:pPr lvl="1"/>
            <a:r>
              <a:rPr lang="en-US" dirty="0" smtClean="0"/>
              <a:t>Browsing a map with visual indicators</a:t>
            </a:r>
          </a:p>
          <a:p>
            <a:pPr lvl="1"/>
            <a:r>
              <a:rPr lang="en-US" dirty="0" smtClean="0"/>
              <a:t>Searching a List of functions:  Lighting, Entertainment, security</a:t>
            </a:r>
          </a:p>
          <a:p>
            <a:pPr lvl="1"/>
            <a:r>
              <a:rPr lang="en-US" dirty="0" smtClean="0"/>
              <a:t>Possibly spoken commands  (if this is the case a wizard of Oz technique can be employed)</a:t>
            </a:r>
          </a:p>
          <a:p>
            <a:pPr lvl="1"/>
            <a:r>
              <a:rPr lang="en-US" dirty="0" smtClean="0"/>
              <a:t>Presence (initial screen can present devices co-located with user in a particular room)</a:t>
            </a:r>
            <a:endParaRPr lang="en-US" dirty="0"/>
          </a:p>
        </p:txBody>
      </p:sp>
    </p:spTree>
    <p:extLst>
      <p:ext uri="{BB962C8B-B14F-4D97-AF65-F5344CB8AC3E}">
        <p14:creationId xmlns:p14="http://schemas.microsoft.com/office/powerpoint/2010/main" val="57519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effectLst/>
              </a:rPr>
              <a:t>Scenario 1: </a:t>
            </a:r>
            <a:r>
              <a:rPr lang="en-US" b="1" dirty="0" smtClean="0">
                <a:effectLst/>
              </a:rPr>
              <a:t/>
            </a:r>
            <a:br>
              <a:rPr lang="en-US" b="1" dirty="0" smtClean="0">
                <a:effectLst/>
              </a:rPr>
            </a:br>
            <a:r>
              <a:rPr lang="en-US" dirty="0" smtClean="0"/>
              <a:t>Investigate </a:t>
            </a:r>
            <a:r>
              <a:rPr lang="en-US" dirty="0"/>
              <a:t>increase </a:t>
            </a:r>
            <a:r>
              <a:rPr lang="en-US" dirty="0" smtClean="0"/>
              <a:t/>
            </a:r>
            <a:br>
              <a:rPr lang="en-US" dirty="0" smtClean="0"/>
            </a:br>
            <a:r>
              <a:rPr lang="en-US" dirty="0" smtClean="0"/>
              <a:t>in </a:t>
            </a:r>
            <a:r>
              <a:rPr lang="en-US" dirty="0"/>
              <a:t>help desk calls</a:t>
            </a:r>
          </a:p>
        </p:txBody>
      </p:sp>
      <p:sp>
        <p:nvSpPr>
          <p:cNvPr id="5" name="Text Placeholder 4"/>
          <p:cNvSpPr>
            <a:spLocks noGrp="1"/>
          </p:cNvSpPr>
          <p:nvPr>
            <p:ph type="body" idx="1"/>
          </p:nvPr>
        </p:nvSpPr>
        <p:spPr/>
        <p:txBody>
          <a:bodyPr/>
          <a:lstStyle/>
          <a:p>
            <a:r>
              <a:rPr lang="en-US" dirty="0"/>
              <a:t>Goals, Approach, Methods, and </a:t>
            </a:r>
            <a:r>
              <a:rPr lang="en-US" dirty="0" smtClean="0"/>
              <a:t>Rationale</a:t>
            </a:r>
            <a:endParaRPr lang="en-US" dirty="0"/>
          </a:p>
          <a:p>
            <a:endParaRPr lang="en-US" dirty="0"/>
          </a:p>
        </p:txBody>
      </p:sp>
      <p:pic>
        <p:nvPicPr>
          <p:cNvPr id="3" name="Picture 2"/>
          <p:cNvPicPr>
            <a:picLocks noChangeAspect="1"/>
          </p:cNvPicPr>
          <p:nvPr/>
        </p:nvPicPr>
        <p:blipFill>
          <a:blip r:embed="rId2"/>
          <a:stretch>
            <a:fillRect/>
          </a:stretch>
        </p:blipFill>
        <p:spPr>
          <a:xfrm>
            <a:off x="2449226" y="2792977"/>
            <a:ext cx="1117600" cy="2070100"/>
          </a:xfrm>
          <a:prstGeom prst="rect">
            <a:avLst/>
          </a:prstGeom>
        </p:spPr>
      </p:pic>
    </p:spTree>
    <p:extLst>
      <p:ext uri="{BB962C8B-B14F-4D97-AF65-F5344CB8AC3E}">
        <p14:creationId xmlns:p14="http://schemas.microsoft.com/office/powerpoint/2010/main" val="186162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Increase </a:t>
            </a:r>
            <a:r>
              <a:rPr lang="en-US" b="1" dirty="0">
                <a:effectLst/>
              </a:rPr>
              <a:t>in Help Desk Calls</a:t>
            </a:r>
            <a:r>
              <a:rPr lang="en-US" dirty="0">
                <a:effectLst/>
              </a:rPr>
              <a:t/>
            </a:r>
            <a:br>
              <a:rPr lang="en-US" dirty="0">
                <a:effectLst/>
              </a:rPr>
            </a:br>
            <a:r>
              <a:rPr lang="en-US" dirty="0" smtClean="0">
                <a:effectLst/>
              </a:rPr>
              <a:t>Collaborative Approach</a:t>
            </a:r>
            <a:br>
              <a:rPr lang="en-US" dirty="0" smtClean="0">
                <a:effectLst/>
              </a:rPr>
            </a:br>
            <a:r>
              <a:rPr lang="en-US" dirty="0" smtClean="0">
                <a:effectLst/>
              </a:rPr>
              <a:t>30 day plan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2299929"/>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4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rPr>
              <a:t>Increase </a:t>
            </a:r>
            <a:r>
              <a:rPr lang="en-US" b="1" dirty="0">
                <a:effectLst/>
              </a:rPr>
              <a:t>in Help Desk Calls</a:t>
            </a:r>
            <a:r>
              <a:rPr lang="en-US" dirty="0">
                <a:effectLst/>
              </a:rPr>
              <a:t/>
            </a:r>
            <a:br>
              <a:rPr lang="en-US" dirty="0">
                <a:effectLst/>
              </a:rPr>
            </a:br>
            <a:r>
              <a:rPr lang="en-US" dirty="0" smtClean="0">
                <a:solidFill>
                  <a:schemeClr val="tx1"/>
                </a:solidFill>
                <a:effectLst/>
              </a:rPr>
              <a:t>use existing metrics and Methods</a:t>
            </a:r>
            <a:br>
              <a:rPr lang="en-US" dirty="0" smtClean="0">
                <a:solidFill>
                  <a:schemeClr val="tx1"/>
                </a:solidFill>
                <a:effectLst/>
              </a:rPr>
            </a:br>
            <a:r>
              <a:rPr lang="en-US" dirty="0" smtClean="0">
                <a:solidFill>
                  <a:schemeClr val="tx1"/>
                </a:solidFill>
                <a:effectLst/>
              </a:rPr>
              <a:t>Call in Rate, Recordings and current baseline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solidFill>
                <a:effectLst/>
              </a:rPr>
              <a:t>Call </a:t>
            </a:r>
            <a:r>
              <a:rPr lang="en-US" dirty="0">
                <a:solidFill>
                  <a:schemeClr val="tx1"/>
                </a:solidFill>
                <a:effectLst/>
              </a:rPr>
              <a:t>In Rate (CIR) measures the number of callers</a:t>
            </a:r>
          </a:p>
          <a:p>
            <a:pPr lvl="1"/>
            <a:r>
              <a:rPr lang="en-US" dirty="0">
                <a:solidFill>
                  <a:schemeClr val="tx1"/>
                </a:solidFill>
                <a:effectLst/>
              </a:rPr>
              <a:t>Length of each call indicates the potential the magnitude of the problem</a:t>
            </a:r>
          </a:p>
          <a:p>
            <a:pPr lvl="1"/>
            <a:r>
              <a:rPr lang="en-US" dirty="0">
                <a:solidFill>
                  <a:schemeClr val="tx1"/>
                </a:solidFill>
                <a:effectLst/>
              </a:rPr>
              <a:t>Call classifications or coding of each call by call center agents</a:t>
            </a:r>
          </a:p>
          <a:p>
            <a:r>
              <a:rPr lang="en-US" dirty="0" smtClean="0">
                <a:solidFill>
                  <a:schemeClr val="tx1"/>
                </a:solidFill>
                <a:effectLst/>
              </a:rPr>
              <a:t>Utilize 3 </a:t>
            </a:r>
            <a:r>
              <a:rPr lang="en-US" dirty="0">
                <a:solidFill>
                  <a:schemeClr val="tx1"/>
                </a:solidFill>
                <a:effectLst/>
              </a:rPr>
              <a:t>months of Call Recordings after </a:t>
            </a:r>
            <a:r>
              <a:rPr lang="en-US" dirty="0" smtClean="0">
                <a:solidFill>
                  <a:schemeClr val="tx1"/>
                </a:solidFill>
                <a:effectLst/>
              </a:rPr>
              <a:t>the </a:t>
            </a:r>
            <a:r>
              <a:rPr lang="en-US" dirty="0">
                <a:solidFill>
                  <a:schemeClr val="tx1"/>
                </a:solidFill>
                <a:effectLst/>
              </a:rPr>
              <a:t>new feature was introduced to customers</a:t>
            </a:r>
          </a:p>
          <a:p>
            <a:pPr lvl="1"/>
            <a:r>
              <a:rPr lang="en-US" dirty="0">
                <a:solidFill>
                  <a:schemeClr val="tx1"/>
                </a:solidFill>
                <a:effectLst/>
              </a:rPr>
              <a:t>Automated Speech recognition should used for identifying recordings for analysis</a:t>
            </a:r>
          </a:p>
          <a:p>
            <a:pPr lvl="1"/>
            <a:r>
              <a:rPr lang="en-US" dirty="0">
                <a:solidFill>
                  <a:schemeClr val="tx1"/>
                </a:solidFill>
                <a:effectLst/>
              </a:rPr>
              <a:t>Automated Speech to Text transcriptions of each call would facilitate data </a:t>
            </a:r>
            <a:r>
              <a:rPr lang="en-US" dirty="0" smtClean="0">
                <a:solidFill>
                  <a:schemeClr val="tx1"/>
                </a:solidFill>
                <a:effectLst/>
              </a:rPr>
              <a:t>analysis</a:t>
            </a:r>
          </a:p>
          <a:p>
            <a:r>
              <a:rPr lang="en-US" dirty="0" smtClean="0">
                <a:solidFill>
                  <a:schemeClr val="tx1"/>
                </a:solidFill>
                <a:effectLst/>
              </a:rPr>
              <a:t>Establish a baseline for release of new feature and measure the impact after fixes have been applied</a:t>
            </a:r>
            <a:endParaRPr lang="en-US" dirty="0">
              <a:solidFill>
                <a:schemeClr val="tx1"/>
              </a:solidFill>
              <a:effectLst/>
            </a:endParaRPr>
          </a:p>
        </p:txBody>
      </p:sp>
    </p:spTree>
    <p:extLst>
      <p:ext uri="{BB962C8B-B14F-4D97-AF65-F5344CB8AC3E}">
        <p14:creationId xmlns:p14="http://schemas.microsoft.com/office/powerpoint/2010/main" val="140792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Help </a:t>
            </a:r>
            <a:r>
              <a:rPr lang="en-US" b="1" dirty="0">
                <a:effectLst/>
              </a:rPr>
              <a:t>Desk </a:t>
            </a:r>
            <a:r>
              <a:rPr lang="en-US" dirty="0" smtClean="0">
                <a:solidFill>
                  <a:schemeClr val="tx1"/>
                </a:solidFill>
                <a:effectLst/>
              </a:rPr>
              <a:t>share team Goals</a:t>
            </a:r>
            <a:br>
              <a:rPr lang="en-US" dirty="0" smtClean="0">
                <a:solidFill>
                  <a:schemeClr val="tx1"/>
                </a:solidFill>
                <a:effectLst/>
              </a:rPr>
            </a:br>
            <a:r>
              <a:rPr lang="en-US" dirty="0" smtClean="0">
                <a:solidFill>
                  <a:schemeClr val="tx1"/>
                </a:solidFill>
                <a:effectLst/>
              </a:rPr>
              <a:t>Issues, Priorities and root causes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1"/>
                </a:solidFill>
                <a:effectLst/>
              </a:rPr>
              <a:t>Determine what issues need to be addressed</a:t>
            </a:r>
            <a:endParaRPr lang="en-US" dirty="0">
              <a:solidFill>
                <a:schemeClr val="tx1"/>
              </a:solidFill>
              <a:effectLst/>
            </a:endParaRPr>
          </a:p>
          <a:p>
            <a:r>
              <a:rPr lang="en-US" dirty="0" smtClean="0">
                <a:solidFill>
                  <a:schemeClr val="tx1"/>
                </a:solidFill>
                <a:effectLst/>
              </a:rPr>
              <a:t>Prioritize which issues to address first</a:t>
            </a:r>
          </a:p>
          <a:p>
            <a:pPr lvl="1"/>
            <a:r>
              <a:rPr lang="en-US" dirty="0" smtClean="0">
                <a:solidFill>
                  <a:schemeClr val="tx1"/>
                </a:solidFill>
                <a:effectLst/>
              </a:rPr>
              <a:t>Determine which issues are the most frequent and important with content analysis</a:t>
            </a:r>
          </a:p>
          <a:p>
            <a:pPr lvl="2"/>
            <a:r>
              <a:rPr lang="en-US" dirty="0" smtClean="0">
                <a:solidFill>
                  <a:schemeClr val="tx1"/>
                </a:solidFill>
                <a:effectLst/>
              </a:rPr>
              <a:t>Parameters include:  Cost of Calls, Customer satisfaction or NPS scores</a:t>
            </a:r>
          </a:p>
          <a:p>
            <a:pPr lvl="3"/>
            <a:r>
              <a:rPr lang="en-US" dirty="0" smtClean="0">
                <a:solidFill>
                  <a:schemeClr val="tx1"/>
                </a:solidFill>
                <a:effectLst/>
              </a:rPr>
              <a:t>Length of each call measures the cost of that call</a:t>
            </a:r>
          </a:p>
          <a:p>
            <a:r>
              <a:rPr lang="en-US" dirty="0" smtClean="0">
                <a:solidFill>
                  <a:schemeClr val="tx1"/>
                </a:solidFill>
                <a:effectLst/>
              </a:rPr>
              <a:t>Determine how these issues can be addressed most effectively</a:t>
            </a:r>
          </a:p>
          <a:p>
            <a:pPr lvl="1"/>
            <a:r>
              <a:rPr lang="en-US" dirty="0" smtClean="0">
                <a:solidFill>
                  <a:schemeClr val="tx1"/>
                </a:solidFill>
                <a:effectLst/>
              </a:rPr>
              <a:t>Establish root causes to the observed problems</a:t>
            </a:r>
          </a:p>
          <a:p>
            <a:pPr lvl="1"/>
            <a:r>
              <a:rPr lang="en-US" dirty="0" smtClean="0">
                <a:solidFill>
                  <a:schemeClr val="tx1"/>
                </a:solidFill>
                <a:effectLst/>
              </a:rPr>
              <a:t>Brainstorm with stakeholders regarding the best possible next steps to address root causes</a:t>
            </a:r>
          </a:p>
        </p:txBody>
      </p:sp>
    </p:spTree>
    <p:extLst>
      <p:ext uri="{BB962C8B-B14F-4D97-AF65-F5344CB8AC3E}">
        <p14:creationId xmlns:p14="http://schemas.microsoft.com/office/powerpoint/2010/main" val="1733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Help </a:t>
            </a:r>
            <a:r>
              <a:rPr lang="en-US" b="1" dirty="0">
                <a:effectLst/>
              </a:rPr>
              <a:t>Desk </a:t>
            </a:r>
            <a:r>
              <a:rPr lang="en-US" dirty="0" smtClean="0">
                <a:solidFill>
                  <a:schemeClr val="tx1"/>
                </a:solidFill>
                <a:effectLst/>
              </a:rPr>
              <a:t>rationale for priorities</a:t>
            </a:r>
            <a:br>
              <a:rPr lang="en-US" dirty="0" smtClean="0">
                <a:solidFill>
                  <a:schemeClr val="tx1"/>
                </a:solidFill>
                <a:effectLst/>
              </a:rPr>
            </a:br>
            <a:r>
              <a:rPr lang="en-US" dirty="0" smtClean="0">
                <a:solidFill>
                  <a:schemeClr val="tx1"/>
                </a:solidFill>
                <a:effectLst/>
              </a:rPr>
              <a:t>Consider frequent and important tasks as well as implementation schedule and cost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solidFill>
                <a:effectLst/>
              </a:rPr>
              <a:t>New features that involve unfamiliar tasks may be more difficult because they have</a:t>
            </a:r>
          </a:p>
          <a:p>
            <a:pPr lvl="1"/>
            <a:r>
              <a:rPr lang="en-US" dirty="0" smtClean="0">
                <a:solidFill>
                  <a:schemeClr val="tx1"/>
                </a:solidFill>
                <a:effectLst/>
              </a:rPr>
              <a:t>New or unfamiliar terminology or interaction style (e.g. Voice commands or Pie Menus)</a:t>
            </a:r>
          </a:p>
          <a:p>
            <a:pPr lvl="1"/>
            <a:r>
              <a:rPr lang="en-US" dirty="0" smtClean="0">
                <a:solidFill>
                  <a:schemeClr val="tx1"/>
                </a:solidFill>
                <a:effectLst/>
              </a:rPr>
              <a:t>Task flow(e.g. patterns of use) is different from the other features they have used in the product</a:t>
            </a:r>
          </a:p>
          <a:p>
            <a:pPr lvl="1"/>
            <a:r>
              <a:rPr lang="en-US" dirty="0" smtClean="0">
                <a:solidFill>
                  <a:schemeClr val="tx1"/>
                </a:solidFill>
                <a:effectLst/>
              </a:rPr>
              <a:t>May require error prone tasks like password entry</a:t>
            </a:r>
          </a:p>
          <a:p>
            <a:r>
              <a:rPr lang="en-US" dirty="0" smtClean="0">
                <a:solidFill>
                  <a:schemeClr val="tx1"/>
                </a:solidFill>
                <a:effectLst/>
              </a:rPr>
              <a:t>Learning a new feature might be mitigated by</a:t>
            </a:r>
          </a:p>
          <a:p>
            <a:pPr lvl="1"/>
            <a:r>
              <a:rPr lang="en-US" dirty="0" smtClean="0">
                <a:solidFill>
                  <a:schemeClr val="tx1"/>
                </a:solidFill>
                <a:effectLst/>
              </a:rPr>
              <a:t>Introducing how-to-videos, job aids, set up wizards for configuring the new feature</a:t>
            </a:r>
          </a:p>
          <a:p>
            <a:r>
              <a:rPr lang="en-US" dirty="0" smtClean="0">
                <a:solidFill>
                  <a:schemeClr val="tx1"/>
                </a:solidFill>
                <a:effectLst/>
              </a:rPr>
              <a:t>Prioritize solutions and next steps based on:</a:t>
            </a:r>
          </a:p>
          <a:p>
            <a:pPr lvl="1"/>
            <a:r>
              <a:rPr lang="en-US" dirty="0" smtClean="0">
                <a:solidFill>
                  <a:schemeClr val="tx1"/>
                </a:solidFill>
                <a:effectLst/>
              </a:rPr>
              <a:t>Frequency and importance of supported task</a:t>
            </a:r>
          </a:p>
          <a:p>
            <a:pPr lvl="1"/>
            <a:r>
              <a:rPr lang="en-US" dirty="0" smtClean="0">
                <a:solidFill>
                  <a:schemeClr val="tx1"/>
                </a:solidFill>
                <a:effectLst/>
              </a:rPr>
              <a:t>Efficacy, Time and cost of proposed solution</a:t>
            </a:r>
          </a:p>
          <a:p>
            <a:pPr lvl="1"/>
            <a:endParaRPr lang="en-US" dirty="0" smtClean="0">
              <a:solidFill>
                <a:schemeClr val="tx1"/>
              </a:solidFill>
              <a:effectLst/>
            </a:endParaRPr>
          </a:p>
        </p:txBody>
      </p:sp>
    </p:spTree>
    <p:extLst>
      <p:ext uri="{BB962C8B-B14F-4D97-AF65-F5344CB8AC3E}">
        <p14:creationId xmlns:p14="http://schemas.microsoft.com/office/powerpoint/2010/main" val="9589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rPr>
              <a:t>Scenario 2: </a:t>
            </a:r>
            <a:r>
              <a:rPr lang="en-US" b="1" dirty="0" smtClean="0">
                <a:effectLst/>
              </a:rPr>
              <a:t/>
            </a:r>
            <a:br>
              <a:rPr lang="en-US" b="1" dirty="0" smtClean="0">
                <a:effectLst/>
              </a:rPr>
            </a:br>
            <a:r>
              <a:rPr lang="en-US" dirty="0" smtClean="0"/>
              <a:t>Updating an Old Solution</a:t>
            </a:r>
            <a:endParaRPr lang="en-US" dirty="0"/>
          </a:p>
        </p:txBody>
      </p:sp>
      <p:sp>
        <p:nvSpPr>
          <p:cNvPr id="5" name="Text Placeholder 4"/>
          <p:cNvSpPr>
            <a:spLocks noGrp="1"/>
          </p:cNvSpPr>
          <p:nvPr>
            <p:ph type="body" idx="1"/>
          </p:nvPr>
        </p:nvSpPr>
        <p:spPr/>
        <p:txBody>
          <a:bodyPr/>
          <a:lstStyle/>
          <a:p>
            <a:r>
              <a:rPr lang="en-US" dirty="0"/>
              <a:t>Goals, Approach, Methods, and Rationale, </a:t>
            </a:r>
          </a:p>
          <a:p>
            <a:endParaRPr lang="en-US" dirty="0"/>
          </a:p>
        </p:txBody>
      </p:sp>
      <p:pic>
        <p:nvPicPr>
          <p:cNvPr id="2" name="Picture 1"/>
          <p:cNvPicPr>
            <a:picLocks noChangeAspect="1"/>
          </p:cNvPicPr>
          <p:nvPr/>
        </p:nvPicPr>
        <p:blipFill>
          <a:blip r:embed="rId2"/>
          <a:stretch>
            <a:fillRect/>
          </a:stretch>
        </p:blipFill>
        <p:spPr>
          <a:xfrm>
            <a:off x="1500369" y="2427881"/>
            <a:ext cx="1816100" cy="2349500"/>
          </a:xfrm>
          <a:prstGeom prst="rect">
            <a:avLst/>
          </a:prstGeom>
        </p:spPr>
      </p:pic>
    </p:spTree>
    <p:extLst>
      <p:ext uri="{BB962C8B-B14F-4D97-AF65-F5344CB8AC3E}">
        <p14:creationId xmlns:p14="http://schemas.microsoft.com/office/powerpoint/2010/main" val="92642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Updating </a:t>
            </a:r>
            <a:r>
              <a:rPr lang="en-US" b="1" dirty="0">
                <a:effectLst/>
              </a:rPr>
              <a:t>an Old </a:t>
            </a:r>
            <a:r>
              <a:rPr lang="en-US" b="1" dirty="0" smtClean="0">
                <a:effectLst/>
              </a:rPr>
              <a:t>Solution</a:t>
            </a:r>
            <a:r>
              <a:rPr lang="en-US" b="1" dirty="0">
                <a:effectLst/>
              </a:rPr>
              <a:t> </a:t>
            </a:r>
            <a:r>
              <a:rPr lang="en-US" dirty="0" smtClean="0">
                <a:solidFill>
                  <a:schemeClr val="tx1"/>
                </a:solidFill>
                <a:effectLst/>
              </a:rPr>
              <a:t>goals</a:t>
            </a:r>
            <a:br>
              <a:rPr lang="en-US" dirty="0" smtClean="0">
                <a:solidFill>
                  <a:schemeClr val="tx1"/>
                </a:solidFill>
                <a:effectLst/>
              </a:rPr>
            </a:br>
            <a:r>
              <a:rPr lang="en-US" dirty="0" smtClean="0">
                <a:solidFill>
                  <a:schemeClr val="tx1"/>
                </a:solidFill>
                <a:effectLst/>
              </a:rPr>
              <a:t>Adding and Removing Features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Determine what modernizations would be beneficial for users</a:t>
            </a:r>
          </a:p>
          <a:p>
            <a:pPr lvl="1"/>
            <a:r>
              <a:rPr lang="en-US" dirty="0" smtClean="0"/>
              <a:t>Identify new </a:t>
            </a:r>
            <a:r>
              <a:rPr lang="en-US" dirty="0"/>
              <a:t>critical </a:t>
            </a:r>
            <a:r>
              <a:rPr lang="en-US" dirty="0" smtClean="0"/>
              <a:t>features that should be added</a:t>
            </a:r>
          </a:p>
          <a:p>
            <a:pPr lvl="2"/>
            <a:r>
              <a:rPr lang="en-US" dirty="0" smtClean="0"/>
              <a:t>Just because it can be done doesn’t mean it should be done</a:t>
            </a:r>
          </a:p>
          <a:p>
            <a:pPr lvl="1"/>
            <a:r>
              <a:rPr lang="en-US" dirty="0" smtClean="0"/>
              <a:t>Use data and metrics to decide:  Increased ease of use, satisfaction, task completion time</a:t>
            </a:r>
          </a:p>
          <a:p>
            <a:r>
              <a:rPr lang="en-US" dirty="0" smtClean="0"/>
              <a:t>Identify pain points in the current solution and need to be addressed in the new one?</a:t>
            </a:r>
          </a:p>
          <a:p>
            <a:pPr lvl="1"/>
            <a:r>
              <a:rPr lang="en-US" dirty="0" smtClean="0"/>
              <a:t>Find the problems that need to be solved?</a:t>
            </a:r>
          </a:p>
          <a:p>
            <a:pPr lvl="1"/>
            <a:r>
              <a:rPr lang="en-US" dirty="0" smtClean="0"/>
              <a:t>Determine the priorities?</a:t>
            </a:r>
          </a:p>
          <a:p>
            <a:r>
              <a:rPr lang="en-US" dirty="0" smtClean="0"/>
              <a:t>Identify anything that should be removed or features that hinder usability</a:t>
            </a:r>
            <a:endParaRPr lang="en-US" dirty="0"/>
          </a:p>
        </p:txBody>
      </p:sp>
    </p:spTree>
    <p:extLst>
      <p:ext uri="{BB962C8B-B14F-4D97-AF65-F5344CB8AC3E}">
        <p14:creationId xmlns:p14="http://schemas.microsoft.com/office/powerpoint/2010/main" val="2139145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4623</TotalTime>
  <Words>3206</Words>
  <Application>Microsoft Macintosh PowerPoint</Application>
  <PresentationFormat>Widescreen</PresentationFormat>
  <Paragraphs>381</Paragraphs>
  <Slides>23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Century Gothic</vt:lpstr>
      <vt:lpstr>Arial</vt:lpstr>
      <vt:lpstr>Mesh</vt:lpstr>
      <vt:lpstr>User Research Scenarios</vt:lpstr>
      <vt:lpstr>Four Scenarios </vt:lpstr>
      <vt:lpstr>Scenario 1:  Investigate increase  in help desk calls</vt:lpstr>
      <vt:lpstr>Increase in Help Desk Calls Collaborative Approach 30 day plan</vt:lpstr>
      <vt:lpstr>Increase in Help Desk Calls use existing metrics and Methods Call in Rate, Recordings and current baseline</vt:lpstr>
      <vt:lpstr>Help Desk share team Goals Issues, Priorities and root causes</vt:lpstr>
      <vt:lpstr>Help Desk rationale for priorities Consider frequent and important tasks as well as implementation schedule and cost</vt:lpstr>
      <vt:lpstr>Scenario 2:  Updating an Old Solution</vt:lpstr>
      <vt:lpstr>Updating an Old Solution goals Adding and Removing Features</vt:lpstr>
      <vt:lpstr>Updating an Old Solution  What are the 3 most important things to learn? </vt:lpstr>
      <vt:lpstr>Updating an Old Solution Taking a Balanced Approach: Add, Move (hide or remove), and Change.</vt:lpstr>
      <vt:lpstr>Updating an Old Solution methods Usage, User Satisfaction and pain points</vt:lpstr>
      <vt:lpstr>Updating an Old Solution rationale Roi, risk and rewards</vt:lpstr>
      <vt:lpstr>Scenario 3:  User Interviews</vt:lpstr>
      <vt:lpstr>User Interviews  goals</vt:lpstr>
      <vt:lpstr>User Interviews  Approach</vt:lpstr>
      <vt:lpstr>User Interviews method ask 6 Probing Questions to establish the context of use</vt:lpstr>
      <vt:lpstr>User Interviews rationale Who, How, When, Where, What, Why</vt:lpstr>
      <vt:lpstr>Scenario 4: Usability Testing</vt:lpstr>
      <vt:lpstr>Usability Test goals Device status, Setup and location</vt:lpstr>
      <vt:lpstr>Usability Test Approach Recruitment, pilot testing and equipment </vt:lpstr>
      <vt:lpstr>Usability Test methods Metrics and Tasks </vt:lpstr>
      <vt:lpstr>Usability Test rationale Selection methods and Ease of navigation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ADP User Research Scenarios</dc:title>
  <dc:creator>John chin</dc:creator>
  <cp:lastModifiedBy>John chin</cp:lastModifiedBy>
  <cp:revision>237</cp:revision>
  <cp:lastPrinted>2016-11-11T15:00:15Z</cp:lastPrinted>
  <dcterms:created xsi:type="dcterms:W3CDTF">2016-05-24T17:52:32Z</dcterms:created>
  <dcterms:modified xsi:type="dcterms:W3CDTF">2016-11-11T15:58:09Z</dcterms:modified>
</cp:coreProperties>
</file>